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68" r:id="rId4"/>
    <p:sldId id="269" r:id="rId5"/>
    <p:sldId id="270" r:id="rId6"/>
    <p:sldId id="271" r:id="rId7"/>
    <p:sldId id="273" r:id="rId8"/>
    <p:sldId id="274" r:id="rId9"/>
    <p:sldId id="282" r:id="rId10"/>
    <p:sldId id="281" r:id="rId11"/>
    <p:sldId id="280" r:id="rId12"/>
    <p:sldId id="275" r:id="rId13"/>
    <p:sldId id="276" r:id="rId14"/>
    <p:sldId id="277" r:id="rId15"/>
    <p:sldId id="278" r:id="rId16"/>
    <p:sldId id="279" r:id="rId17"/>
    <p:sldId id="283" r:id="rId18"/>
  </p:sldIdLst>
  <p:sldSz cx="18288000" cy="10287000"/>
  <p:notesSz cx="6858000" cy="9144000"/>
  <p:embeddedFontLst>
    <p:embeddedFont>
      <p:font typeface="210 디딤고딕" panose="020B0600000101010101" charset="-127"/>
      <p:regular r:id="rId20"/>
    </p:embeddedFont>
    <p:embeddedFont>
      <p:font typeface="210 디딤고딕 Light" panose="020B0600000101010101" charset="-127"/>
      <p:regular r:id="rId21"/>
    </p:embeddedFont>
    <p:embeddedFont>
      <p:font typeface="210 밀레니얼" panose="020B0600000101010101" charset="-127"/>
      <p:regular r:id="rId22"/>
    </p:embeddedFont>
    <p:embeddedFont>
      <p:font typeface="210 밀레니얼 Light" panose="020B0600000101010101" charset="-127"/>
      <p:regular r:id="rId23"/>
    </p:embeddedFont>
    <p:embeddedFont>
      <p:font typeface="맑은 고딕" panose="020B0503020000020004" pitchFamily="50" charset="-127"/>
      <p:regular r:id="rId24"/>
      <p:bold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EE6F4"/>
    <a:srgbClr val="567F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0" d="100"/>
          <a:sy n="70" d="100"/>
        </p:scale>
        <p:origin x="768" y="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82EC7A-BFC3-4D54-A930-1EC011D68267}" type="datetimeFigureOut">
              <a:rPr lang="ko-KR" altLang="en-US" smtClean="0"/>
              <a:t>2024-11-24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9E702F-862B-4CED-AECA-12206ABD4D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67999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9E702F-862B-4CED-AECA-12206ABD4D5E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43653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CDFBD6-89CC-B4F2-C443-FFE00EFFC1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1BB27C5-F7FA-84C5-ED93-268D547165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8C3BD21-23FD-73AF-B0BB-2AC417E67E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438593B-3285-E565-8F9E-495B420138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9E702F-862B-4CED-AECA-12206ABD4D5E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65116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35B92D-8575-E8FA-0066-115EFD496C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A692CCF-33C9-DED9-E21E-72CC6D9526E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6053AB7-1DCD-C573-969B-DA6F0D28EA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5AC6E0D-A36F-E25E-475E-0B39E0927D0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9E702F-862B-4CED-AECA-12206ABD4D5E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54148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6D9A9F-6348-5916-77D8-FF0365A777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66DC303-0306-D9CD-1A49-58EA65CB7B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515D445-A816-31A2-A766-C3454CE341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91179C1-AB8C-D8B8-D767-DC32DFB9BA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9E702F-862B-4CED-AECA-12206ABD4D5E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22982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203F3D-A952-FCE5-EAA2-209F23E67F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9101AC8-DF9C-26D6-6940-8DB05E78C8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9E274F3-2605-2231-7A94-0C1A21E219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C7CB214-83CD-0CEC-A4EB-50769D4F1EB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9E702F-862B-4CED-AECA-12206ABD4D5E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82770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08AB86-7549-B5E9-9754-E46C3A9A34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637A36F-4DCE-0FB9-48EB-D99D314301B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743B016-9D12-0500-730E-6E6644BF46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D09A0F3-FD1C-E9BF-A5D3-0DF3EFF981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9E702F-862B-4CED-AECA-12206ABD4D5E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35148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649E08-027E-3A01-8C23-A322D501D3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A8B358E-AA40-B2E4-DC0A-964037CBC5B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64F82C3-E6B6-A0C4-09CC-46F9EE8473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8F184C7-55F7-8F3F-D664-5D0716150D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9E702F-862B-4CED-AECA-12206ABD4D5E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65184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A3A99D-90ED-D201-49EE-FEAD097226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BBC2036-E975-C50B-346D-93BD6D8B668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29B4224-BD61-9395-65AF-E4E81A7CAC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946FA16-B389-B203-E074-D586C1D25F9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9E702F-862B-4CED-AECA-12206ABD4D5E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39459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3741F0-0664-BFF6-66B0-2B8CF185E2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101730D-2465-3231-56AC-F70F41B8841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FEE6772-A105-37E1-3196-1744F3FF14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722BBEE-F994-EB1C-D22A-EBBCEF85460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9E702F-862B-4CED-AECA-12206ABD4D5E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66718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8E9C46-0CBA-6C36-9EB8-4767B9507A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19F002C-1FB8-7B55-8622-93CF780B84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9217D9C-7BB7-2B8A-3331-F31AC41DC1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AB15290-0F8B-20A3-391B-D7B893858B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9E702F-862B-4CED-AECA-12206ABD4D5E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90400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A1DB37-106B-6714-5F87-9D8EA6A966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1B6E212-99C7-53E9-0C18-6C3BB8E2449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A9C0B32-C4D8-1EFC-4179-F8C09AEC76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DE44BA2-B199-82B8-43BD-AED39FEE77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9E702F-862B-4CED-AECA-12206ABD4D5E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28671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1EF63C-B1E4-95AB-EB3A-94EAAB2B63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829007E-002F-9056-F91D-24E9FE7D728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4EBEE37-2BA9-7686-C80B-529BE89829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9B069A5-B73D-FF31-83B3-FBCE359D4E5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9E702F-862B-4CED-AECA-12206ABD4D5E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31644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F7EE21-9C96-9EBB-ACD8-84CEAF107F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CF5039A-F4A8-9FEE-59A4-F2518C0BFD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DB36387-7C22-1FD5-BDBB-BED6260CC4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D978CBD-36C8-D37A-839D-DC8D90AACA5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9E702F-862B-4CED-AECA-12206ABD4D5E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3871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9813AE-63AB-0BDE-3E01-BA2D12DA88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D3F6EDE-4605-4B45-3656-EA52AA1C3A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6CD32BA-2C4F-DBCB-3CCD-20687358C5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705B28A-7D47-17EF-C513-C72612CAAD1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9E702F-862B-4CED-AECA-12206ABD4D5E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67856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7.gif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gif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cloud.google.com/text-to-speech/docs/apis?hl=ko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://www.kwacc.or.kr/Board/DataFile/668/Detail?page=2" TargetMode="External"/><Relationship Id="rId4" Type="http://schemas.openxmlformats.org/officeDocument/2006/relationships/hyperlink" Target="https://github.com/BasedHardware/OpenGlass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7.gif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E6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09824" y="674833"/>
            <a:ext cx="16668349" cy="8937333"/>
            <a:chOff x="0" y="0"/>
            <a:chExt cx="4390018" cy="23538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90018" cy="2353865"/>
            </a:xfrm>
            <a:custGeom>
              <a:avLst/>
              <a:gdLst/>
              <a:ahLst/>
              <a:cxnLst/>
              <a:rect l="l" t="t" r="r" b="b"/>
              <a:pathLst>
                <a:path w="4390018" h="2353865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3530919" y="3255915"/>
            <a:ext cx="11226161" cy="16962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623"/>
              </a:lnSpc>
            </a:pPr>
            <a:r>
              <a:rPr lang="ko-KR" altLang="en-US" sz="10445" dirty="0">
                <a:solidFill>
                  <a:srgbClr val="3087BB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종합설계 제안서</a:t>
            </a:r>
            <a:endParaRPr lang="en-US" sz="10445" dirty="0">
              <a:solidFill>
                <a:srgbClr val="3087BB"/>
              </a:solidFill>
              <a:latin typeface="210 밀레니얼"/>
              <a:ea typeface="210 밀레니얼"/>
              <a:cs typeface="210 밀레니얼"/>
              <a:sym typeface="210 밀레니얼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3530919" y="5029448"/>
            <a:ext cx="11226161" cy="8032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indent="0" algn="ctr" fontAlgn="base" latinLnBrk="0">
              <a:lnSpc>
                <a:spcPct val="160000"/>
              </a:lnSpc>
            </a:pPr>
            <a:r>
              <a:rPr lang="ko-KR" altLang="en-US" sz="3600" kern="0" spc="0" dirty="0">
                <a:solidFill>
                  <a:srgbClr val="000000"/>
                </a:solidFill>
                <a:effectLst/>
                <a:latin typeface="210 밀레니얼" panose="020B0600000101010101" charset="-127"/>
                <a:ea typeface="210 밀레니얼" panose="020B0600000101010101" charset="-127"/>
              </a:rPr>
              <a:t>스마트 </a:t>
            </a:r>
            <a:r>
              <a:rPr lang="ko-KR" altLang="en-US" sz="3600" kern="0" spc="0" dirty="0" err="1">
                <a:solidFill>
                  <a:srgbClr val="000000"/>
                </a:solidFill>
                <a:effectLst/>
                <a:latin typeface="210 밀레니얼" panose="020B0600000101010101" charset="-127"/>
                <a:ea typeface="210 밀레니얼" panose="020B0600000101010101" charset="-127"/>
              </a:rPr>
              <a:t>글래스를</a:t>
            </a:r>
            <a:r>
              <a:rPr lang="ko-KR" altLang="en-US" sz="3600" kern="0" spc="0" dirty="0">
                <a:solidFill>
                  <a:srgbClr val="000000"/>
                </a:solidFill>
                <a:effectLst/>
                <a:latin typeface="210 밀레니얼" panose="020B0600000101010101" charset="-127"/>
                <a:ea typeface="210 밀레니얼" panose="020B0600000101010101" charset="-127"/>
              </a:rPr>
              <a:t> 활용한 시각 장애인 보행 보조 어플 개발</a:t>
            </a:r>
          </a:p>
        </p:txBody>
      </p:sp>
      <p:sp>
        <p:nvSpPr>
          <p:cNvPr id="7" name="AutoShape 7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w="19050" cap="flat">
            <a:solidFill>
              <a:srgbClr val="3087B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9" name="TextBox 9"/>
          <p:cNvSpPr txBox="1"/>
          <p:nvPr/>
        </p:nvSpPr>
        <p:spPr>
          <a:xfrm>
            <a:off x="10801735" y="8614624"/>
            <a:ext cx="3124616" cy="359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 dirty="0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2020152009 </a:t>
            </a:r>
            <a:r>
              <a:rPr lang="ko-KR" altLang="en-US" sz="2199" dirty="0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김태경</a:t>
            </a:r>
            <a:endParaRPr lang="en-US" sz="2199" dirty="0">
              <a:solidFill>
                <a:srgbClr val="3087BB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4419600" y="8631285"/>
            <a:ext cx="2496179" cy="3596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 dirty="0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2020152008 </a:t>
            </a:r>
            <a:r>
              <a:rPr lang="ko-KR" altLang="en-US" sz="2199" dirty="0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김진우</a:t>
            </a:r>
            <a:endParaRPr lang="en-US" sz="2199" dirty="0">
              <a:solidFill>
                <a:srgbClr val="3087BB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7593806" y="8631285"/>
            <a:ext cx="2529902" cy="3596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 dirty="0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2020152006 </a:t>
            </a:r>
            <a:r>
              <a:rPr lang="ko-KR" altLang="en-US" sz="2199" dirty="0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김성렬</a:t>
            </a:r>
            <a:endParaRPr lang="en-US" sz="2199" dirty="0">
              <a:solidFill>
                <a:srgbClr val="3087BB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2488408" y="8631285"/>
            <a:ext cx="948076" cy="3596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079"/>
              </a:lnSpc>
              <a:spcBef>
                <a:spcPct val="0"/>
              </a:spcBef>
            </a:pPr>
            <a:r>
              <a:rPr lang="en-US" sz="2199" u="none" strike="noStrike" dirty="0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TripleK</a:t>
            </a:r>
          </a:p>
        </p:txBody>
      </p:sp>
      <p:sp>
        <p:nvSpPr>
          <p:cNvPr id="14" name="AutoShape 14"/>
          <p:cNvSpPr/>
          <p:nvPr/>
        </p:nvSpPr>
        <p:spPr>
          <a:xfrm>
            <a:off x="3936206" y="8724900"/>
            <a:ext cx="0" cy="249374"/>
          </a:xfrm>
          <a:prstGeom prst="line">
            <a:avLst/>
          </a:prstGeom>
          <a:ln w="19050" cap="flat">
            <a:solidFill>
              <a:srgbClr val="3087B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5" name="AutoShape 15"/>
          <p:cNvSpPr/>
          <p:nvPr/>
        </p:nvSpPr>
        <p:spPr>
          <a:xfrm>
            <a:off x="7212806" y="8717480"/>
            <a:ext cx="0" cy="249374"/>
          </a:xfrm>
          <a:prstGeom prst="line">
            <a:avLst/>
          </a:prstGeom>
          <a:ln w="19050" cap="flat">
            <a:solidFill>
              <a:srgbClr val="3087B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6" name="AutoShape 16"/>
          <p:cNvSpPr/>
          <p:nvPr/>
        </p:nvSpPr>
        <p:spPr>
          <a:xfrm>
            <a:off x="10413206" y="8717480"/>
            <a:ext cx="0" cy="249374"/>
          </a:xfrm>
          <a:prstGeom prst="line">
            <a:avLst/>
          </a:prstGeom>
          <a:ln w="19050" cap="flat">
            <a:solidFill>
              <a:srgbClr val="3087B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3F1EF9AB-A8D7-34F7-0BE5-329B552AAF45}"/>
              </a:ext>
            </a:extLst>
          </p:cNvPr>
          <p:cNvSpPr txBox="1"/>
          <p:nvPr/>
        </p:nvSpPr>
        <p:spPr>
          <a:xfrm>
            <a:off x="14005250" y="8607204"/>
            <a:ext cx="3124616" cy="3787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 dirty="0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2020152012 </a:t>
            </a:r>
            <a:r>
              <a:rPr lang="ko-KR" altLang="en-US" sz="2199" dirty="0" err="1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박강서</a:t>
            </a:r>
            <a:endParaRPr lang="en-US" sz="2199" dirty="0">
              <a:solidFill>
                <a:srgbClr val="3087BB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</p:txBody>
      </p:sp>
      <p:sp>
        <p:nvSpPr>
          <p:cNvPr id="12" name="AutoShape 16">
            <a:extLst>
              <a:ext uri="{FF2B5EF4-FFF2-40B4-BE49-F238E27FC236}">
                <a16:creationId xmlns:a16="http://schemas.microsoft.com/office/drawing/2014/main" id="{C42523C0-B681-251A-62BB-D86A0076AAD4}"/>
              </a:ext>
            </a:extLst>
          </p:cNvPr>
          <p:cNvSpPr/>
          <p:nvPr/>
        </p:nvSpPr>
        <p:spPr>
          <a:xfrm>
            <a:off x="13616721" y="8710060"/>
            <a:ext cx="0" cy="249374"/>
          </a:xfrm>
          <a:prstGeom prst="line">
            <a:avLst/>
          </a:prstGeom>
          <a:ln w="19050" cap="flat">
            <a:solidFill>
              <a:srgbClr val="3087B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7" name="TextBox 6">
            <a:extLst>
              <a:ext uri="{FF2B5EF4-FFF2-40B4-BE49-F238E27FC236}">
                <a16:creationId xmlns:a16="http://schemas.microsoft.com/office/drawing/2014/main" id="{37A60CB2-56DE-70CA-2DD7-28825F78ABEE}"/>
              </a:ext>
            </a:extLst>
          </p:cNvPr>
          <p:cNvSpPr txBox="1"/>
          <p:nvPr/>
        </p:nvSpPr>
        <p:spPr>
          <a:xfrm>
            <a:off x="3565038" y="5750043"/>
            <a:ext cx="11226161" cy="1501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indent="0" algn="ctr" fontAlgn="base" latinLnBrk="0">
              <a:lnSpc>
                <a:spcPct val="160000"/>
              </a:lnSpc>
            </a:pPr>
            <a:r>
              <a:rPr lang="en-US" altLang="ko-KR" sz="3200" kern="0" spc="0" dirty="0">
                <a:solidFill>
                  <a:srgbClr val="000000"/>
                </a:solidFill>
                <a:effectLst/>
                <a:latin typeface="210 밀레니얼" panose="020B0600000101010101" charset="-127"/>
                <a:ea typeface="210 밀레니얼" panose="020B0600000101010101" charset="-127"/>
              </a:rPr>
              <a:t>Development of a walking assistance application for the visually impaired using smart glasses</a:t>
            </a:r>
            <a:endParaRPr lang="ko-KR" altLang="en-US" sz="3200" kern="0" spc="0" dirty="0">
              <a:solidFill>
                <a:srgbClr val="000000"/>
              </a:solidFill>
              <a:effectLst/>
              <a:latin typeface="210 밀레니얼" panose="020B0600000101010101" charset="-127"/>
              <a:ea typeface="210 밀레니얼" panose="020B0600000101010101" charset="-12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E6F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E980731-96C0-C68A-7F08-B68753CC18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C3E0F941-9146-FA36-E537-F72EA34F3F4B}"/>
              </a:ext>
            </a:extLst>
          </p:cNvPr>
          <p:cNvGrpSpPr/>
          <p:nvPr/>
        </p:nvGrpSpPr>
        <p:grpSpPr>
          <a:xfrm>
            <a:off x="809825" y="674834"/>
            <a:ext cx="16668349" cy="8937333"/>
            <a:chOff x="0" y="0"/>
            <a:chExt cx="4390018" cy="2353865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CB189A91-4E2A-A62C-81E4-CD7E18FE1656}"/>
                </a:ext>
              </a:extLst>
            </p:cNvPr>
            <p:cNvSpPr/>
            <p:nvPr/>
          </p:nvSpPr>
          <p:spPr>
            <a:xfrm>
              <a:off x="0" y="0"/>
              <a:ext cx="4390018" cy="2353865"/>
            </a:xfrm>
            <a:custGeom>
              <a:avLst/>
              <a:gdLst/>
              <a:ahLst/>
              <a:cxnLst/>
              <a:rect l="l" t="t" r="r" b="b"/>
              <a:pathLst>
                <a:path w="4390018" h="2353865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F8BE5F12-35FE-DEA5-2BCE-1C14066A3190}"/>
                </a:ext>
              </a:extLst>
            </p:cNvPr>
            <p:cNvSpPr txBox="1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>
            <a:extLst>
              <a:ext uri="{FF2B5EF4-FFF2-40B4-BE49-F238E27FC236}">
                <a16:creationId xmlns:a16="http://schemas.microsoft.com/office/drawing/2014/main" id="{C162341C-766C-F2FA-E14B-A895361CCA83}"/>
              </a:ext>
            </a:extLst>
          </p:cNvPr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w="19050" cap="flat">
            <a:solidFill>
              <a:srgbClr val="3087B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9" name="TextBox 29">
            <a:extLst>
              <a:ext uri="{FF2B5EF4-FFF2-40B4-BE49-F238E27FC236}">
                <a16:creationId xmlns:a16="http://schemas.microsoft.com/office/drawing/2014/main" id="{C6D8C4A1-A763-E266-7DF1-37D867BF27ED}"/>
              </a:ext>
            </a:extLst>
          </p:cNvPr>
          <p:cNvSpPr txBox="1"/>
          <p:nvPr/>
        </p:nvSpPr>
        <p:spPr>
          <a:xfrm>
            <a:off x="7443971" y="3603909"/>
            <a:ext cx="3411127" cy="1935141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endParaRPr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FFD515E-F189-4168-AC3E-BE585FB98886}"/>
              </a:ext>
            </a:extLst>
          </p:cNvPr>
          <p:cNvSpPr txBox="1"/>
          <p:nvPr/>
        </p:nvSpPr>
        <p:spPr>
          <a:xfrm>
            <a:off x="990600" y="852295"/>
            <a:ext cx="56028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567F98"/>
                </a:solidFill>
                <a:latin typeface="210 밀레니얼" panose="020B0600000101010101" charset="-127"/>
                <a:ea typeface="210 밀레니얼" panose="020B0600000101010101" charset="-127"/>
              </a:rPr>
              <a:t>3. </a:t>
            </a:r>
            <a:r>
              <a:rPr lang="ko-KR" altLang="en-US" sz="4000" b="1" dirty="0">
                <a:solidFill>
                  <a:srgbClr val="567F98"/>
                </a:solidFill>
                <a:latin typeface="210 밀레니얼" panose="020B0600000101010101" charset="-127"/>
                <a:ea typeface="210 밀레니얼" panose="020B0600000101010101" charset="-127"/>
              </a:rPr>
              <a:t>시스템 수행 시나리오</a:t>
            </a:r>
          </a:p>
        </p:txBody>
      </p:sp>
      <p:sp>
        <p:nvSpPr>
          <p:cNvPr id="6" name="TextBox 13">
            <a:extLst>
              <a:ext uri="{FF2B5EF4-FFF2-40B4-BE49-F238E27FC236}">
                <a16:creationId xmlns:a16="http://schemas.microsoft.com/office/drawing/2014/main" id="{897346F6-B5D0-E685-5954-8316A8EF8691}"/>
              </a:ext>
            </a:extLst>
          </p:cNvPr>
          <p:cNvSpPr txBox="1"/>
          <p:nvPr/>
        </p:nvSpPr>
        <p:spPr>
          <a:xfrm>
            <a:off x="16318844" y="970456"/>
            <a:ext cx="948076" cy="3596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079"/>
              </a:lnSpc>
              <a:spcBef>
                <a:spcPct val="0"/>
              </a:spcBef>
            </a:pPr>
            <a:r>
              <a:rPr lang="en-US" sz="2199" u="none" strike="noStrike" dirty="0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TripleK</a:t>
            </a:r>
          </a:p>
        </p:txBody>
      </p:sp>
      <p:pic>
        <p:nvPicPr>
          <p:cNvPr id="7" name="그림 6" descr="그래픽, 폰트, 로고, 그래픽 디자인이(가) 표시된 사진&#10;&#10;자동 생성된 설명">
            <a:extLst>
              <a:ext uri="{FF2B5EF4-FFF2-40B4-BE49-F238E27FC236}">
                <a16:creationId xmlns:a16="http://schemas.microsoft.com/office/drawing/2014/main" id="{D2625580-C1D3-0588-8BD8-32AD5190AF8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0485" y="2433409"/>
            <a:ext cx="1876625" cy="1876625"/>
          </a:xfrm>
          <a:prstGeom prst="rect">
            <a:avLst/>
          </a:prstGeom>
        </p:spPr>
      </p:pic>
      <p:pic>
        <p:nvPicPr>
          <p:cNvPr id="8" name="그림 7" descr="블랙, 어둠이(가) 표시된 사진&#10;&#10;자동 생성된 설명">
            <a:extLst>
              <a:ext uri="{FF2B5EF4-FFF2-40B4-BE49-F238E27FC236}">
                <a16:creationId xmlns:a16="http://schemas.microsoft.com/office/drawing/2014/main" id="{33890ACE-8811-DBAF-BA3F-BB4627941E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6565" y="3832376"/>
            <a:ext cx="4050644" cy="4323390"/>
          </a:xfrm>
          <a:prstGeom prst="rect">
            <a:avLst/>
          </a:prstGeom>
        </p:spPr>
      </p:pic>
      <p:pic>
        <p:nvPicPr>
          <p:cNvPr id="9" name="그림 8" descr="블랙, 어둠이(가) 표시된 사진&#10;&#10;자동 생성된 설명">
            <a:extLst>
              <a:ext uri="{FF2B5EF4-FFF2-40B4-BE49-F238E27FC236}">
                <a16:creationId xmlns:a16="http://schemas.microsoft.com/office/drawing/2014/main" id="{B9878D8C-FBBD-2D25-D94E-4E6AC1ECFC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2630" y="1349156"/>
            <a:ext cx="7505698" cy="7505698"/>
          </a:xfrm>
          <a:prstGeom prst="rect">
            <a:avLst/>
          </a:prstGeom>
        </p:spPr>
      </p:pic>
      <p:pic>
        <p:nvPicPr>
          <p:cNvPr id="12" name="그림 11" descr="스크린샷, 휴대 전화, 스마트폰이(가) 표시된 사진&#10;&#10;자동 생성된 설명">
            <a:extLst>
              <a:ext uri="{FF2B5EF4-FFF2-40B4-BE49-F238E27FC236}">
                <a16:creationId xmlns:a16="http://schemas.microsoft.com/office/drawing/2014/main" id="{349B4C4C-F122-D9F3-5D94-B2A280C125E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1630" y="2411405"/>
            <a:ext cx="6255290" cy="625529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CD912E6-478A-5AE6-B0C3-46599CF0A928}"/>
              </a:ext>
            </a:extLst>
          </p:cNvPr>
          <p:cNvSpPr txBox="1"/>
          <p:nvPr/>
        </p:nvSpPr>
        <p:spPr>
          <a:xfrm>
            <a:off x="5076826" y="8685210"/>
            <a:ext cx="81343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base"/>
            <a:r>
              <a:rPr lang="ko-KR" altLang="en-US" sz="2800" b="0" i="0" dirty="0">
                <a:solidFill>
                  <a:srgbClr val="000000"/>
                </a:solidFill>
                <a:effectLst/>
                <a:latin typeface="210 밀레니얼 Light" panose="020B0600000101010101" charset="-127"/>
                <a:ea typeface="210 밀레니얼 Light" panose="020B0600000101010101" charset="-127"/>
              </a:rPr>
              <a:t>서버상에서 처리된 데이터를 어플리케이션으로 전송</a:t>
            </a:r>
          </a:p>
        </p:txBody>
      </p:sp>
    </p:spTree>
    <p:extLst>
      <p:ext uri="{BB962C8B-B14F-4D97-AF65-F5344CB8AC3E}">
        <p14:creationId xmlns:p14="http://schemas.microsoft.com/office/powerpoint/2010/main" val="14475840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E6F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9FF2536-B91D-47C7-E396-DD3B1A2692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52A97FDC-F8C5-B0A9-5687-31A50864A782}"/>
              </a:ext>
            </a:extLst>
          </p:cNvPr>
          <p:cNvGrpSpPr/>
          <p:nvPr/>
        </p:nvGrpSpPr>
        <p:grpSpPr>
          <a:xfrm>
            <a:off x="809825" y="674834"/>
            <a:ext cx="16668349" cy="8937333"/>
            <a:chOff x="0" y="0"/>
            <a:chExt cx="4390018" cy="2353865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F910917E-07C3-FC6F-4B59-0300D66BBD0F}"/>
                </a:ext>
              </a:extLst>
            </p:cNvPr>
            <p:cNvSpPr/>
            <p:nvPr/>
          </p:nvSpPr>
          <p:spPr>
            <a:xfrm>
              <a:off x="0" y="0"/>
              <a:ext cx="4390018" cy="2353865"/>
            </a:xfrm>
            <a:custGeom>
              <a:avLst/>
              <a:gdLst/>
              <a:ahLst/>
              <a:cxnLst/>
              <a:rect l="l" t="t" r="r" b="b"/>
              <a:pathLst>
                <a:path w="4390018" h="2353865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C7DB4B17-688C-FEC6-CBC3-A875A27CC8B4}"/>
                </a:ext>
              </a:extLst>
            </p:cNvPr>
            <p:cNvSpPr txBox="1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>
            <a:extLst>
              <a:ext uri="{FF2B5EF4-FFF2-40B4-BE49-F238E27FC236}">
                <a16:creationId xmlns:a16="http://schemas.microsoft.com/office/drawing/2014/main" id="{A4EB2F5B-B917-43AE-CB59-E761C8D68139}"/>
              </a:ext>
            </a:extLst>
          </p:cNvPr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w="19050" cap="flat">
            <a:solidFill>
              <a:srgbClr val="3087B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9" name="TextBox 29">
            <a:extLst>
              <a:ext uri="{FF2B5EF4-FFF2-40B4-BE49-F238E27FC236}">
                <a16:creationId xmlns:a16="http://schemas.microsoft.com/office/drawing/2014/main" id="{7B5693E1-33B3-04A9-A3DC-34265C8F02A6}"/>
              </a:ext>
            </a:extLst>
          </p:cNvPr>
          <p:cNvSpPr txBox="1"/>
          <p:nvPr/>
        </p:nvSpPr>
        <p:spPr>
          <a:xfrm>
            <a:off x="7443971" y="3603909"/>
            <a:ext cx="3411127" cy="1935141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endParaRPr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6FCFFE7-8299-E946-E510-35720C2CECF8}"/>
              </a:ext>
            </a:extLst>
          </p:cNvPr>
          <p:cNvSpPr txBox="1"/>
          <p:nvPr/>
        </p:nvSpPr>
        <p:spPr>
          <a:xfrm>
            <a:off x="990600" y="852295"/>
            <a:ext cx="56028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567F98"/>
                </a:solidFill>
                <a:latin typeface="210 밀레니얼" panose="020B0600000101010101" charset="-127"/>
                <a:ea typeface="210 밀레니얼" panose="020B0600000101010101" charset="-127"/>
              </a:rPr>
              <a:t>3. </a:t>
            </a:r>
            <a:r>
              <a:rPr lang="ko-KR" altLang="en-US" sz="4000" b="1" dirty="0">
                <a:solidFill>
                  <a:srgbClr val="567F98"/>
                </a:solidFill>
                <a:latin typeface="210 밀레니얼" panose="020B0600000101010101" charset="-127"/>
                <a:ea typeface="210 밀레니얼" panose="020B0600000101010101" charset="-127"/>
              </a:rPr>
              <a:t>시스템 수행 시나리오</a:t>
            </a:r>
          </a:p>
        </p:txBody>
      </p:sp>
      <p:sp>
        <p:nvSpPr>
          <p:cNvPr id="6" name="TextBox 13">
            <a:extLst>
              <a:ext uri="{FF2B5EF4-FFF2-40B4-BE49-F238E27FC236}">
                <a16:creationId xmlns:a16="http://schemas.microsoft.com/office/drawing/2014/main" id="{E24D3956-A8CE-2B31-F2AE-2BAF700F929D}"/>
              </a:ext>
            </a:extLst>
          </p:cNvPr>
          <p:cNvSpPr txBox="1"/>
          <p:nvPr/>
        </p:nvSpPr>
        <p:spPr>
          <a:xfrm>
            <a:off x="16318844" y="970456"/>
            <a:ext cx="948076" cy="3596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079"/>
              </a:lnSpc>
              <a:spcBef>
                <a:spcPct val="0"/>
              </a:spcBef>
            </a:pPr>
            <a:r>
              <a:rPr lang="en-US" sz="2199" u="none" strike="noStrike" dirty="0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TripleK</a:t>
            </a:r>
          </a:p>
        </p:txBody>
      </p:sp>
      <p:pic>
        <p:nvPicPr>
          <p:cNvPr id="13" name="그림 12" descr="스크린샷, 휴대 전화, 스마트폰이(가) 표시된 사진&#10;&#10;자동 생성된 설명">
            <a:extLst>
              <a:ext uri="{FF2B5EF4-FFF2-40B4-BE49-F238E27FC236}">
                <a16:creationId xmlns:a16="http://schemas.microsoft.com/office/drawing/2014/main" id="{339410ED-ABF6-F8E1-332B-CA9C05231F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377" y="2015855"/>
            <a:ext cx="6255290" cy="6255290"/>
          </a:xfrm>
          <a:prstGeom prst="rect">
            <a:avLst/>
          </a:prstGeom>
        </p:spPr>
      </p:pic>
      <p:pic>
        <p:nvPicPr>
          <p:cNvPr id="16" name="그림 15" descr="블랙, 어둠이(가) 표시된 사진&#10;&#10;자동 생성된 설명">
            <a:extLst>
              <a:ext uri="{FF2B5EF4-FFF2-40B4-BE49-F238E27FC236}">
                <a16:creationId xmlns:a16="http://schemas.microsoft.com/office/drawing/2014/main" id="{C8606137-FB3C-7C3A-2BFC-9DF14B3F46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2174" y="2773187"/>
            <a:ext cx="4877481" cy="4877481"/>
          </a:xfrm>
          <a:prstGeom prst="rect">
            <a:avLst/>
          </a:prstGeom>
        </p:spPr>
      </p:pic>
      <p:pic>
        <p:nvPicPr>
          <p:cNvPr id="19" name="그림 18" descr="블랙, 어둠이(가) 표시된 사진&#10;&#10;자동 생성된 설명">
            <a:extLst>
              <a:ext uri="{FF2B5EF4-FFF2-40B4-BE49-F238E27FC236}">
                <a16:creationId xmlns:a16="http://schemas.microsoft.com/office/drawing/2014/main" id="{9F75BE7B-CA10-E7D6-303D-D9C36D0E02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200" y="2801227"/>
            <a:ext cx="7056393" cy="468454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86D6AA3-7596-6668-280F-8207D81F8860}"/>
              </a:ext>
            </a:extLst>
          </p:cNvPr>
          <p:cNvSpPr txBox="1"/>
          <p:nvPr/>
        </p:nvSpPr>
        <p:spPr>
          <a:xfrm>
            <a:off x="4914900" y="8680046"/>
            <a:ext cx="8458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210 밀레니얼 Light" panose="020B0600000101010101" charset="-127"/>
                <a:ea typeface="210 밀레니얼 Light" panose="020B0600000101010101" charset="-127"/>
              </a:rPr>
              <a:t>전송 받은 데이터를 </a:t>
            </a:r>
            <a:r>
              <a:rPr lang="en-US" altLang="ko-KR" sz="2800" dirty="0">
                <a:latin typeface="210 밀레니얼 Light" panose="020B0600000101010101" charset="-127"/>
                <a:ea typeface="210 밀레니얼 Light" panose="020B0600000101010101" charset="-127"/>
              </a:rPr>
              <a:t>TTS</a:t>
            </a:r>
            <a:r>
              <a:rPr lang="ko-KR" altLang="en-US" sz="2800" dirty="0">
                <a:latin typeface="210 밀레니얼 Light" panose="020B0600000101010101" charset="-127"/>
                <a:ea typeface="210 밀레니얼 Light" panose="020B0600000101010101" charset="-127"/>
              </a:rPr>
              <a:t>를 사용하여 사용자에게 전달</a:t>
            </a:r>
          </a:p>
        </p:txBody>
      </p:sp>
    </p:spTree>
    <p:extLst>
      <p:ext uri="{BB962C8B-B14F-4D97-AF65-F5344CB8AC3E}">
        <p14:creationId xmlns:p14="http://schemas.microsoft.com/office/powerpoint/2010/main" val="17282641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E6F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B73B6B5-5362-D1A1-C796-470960591B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77E7A006-6680-4C23-964C-B834D518A358}"/>
              </a:ext>
            </a:extLst>
          </p:cNvPr>
          <p:cNvGrpSpPr/>
          <p:nvPr/>
        </p:nvGrpSpPr>
        <p:grpSpPr>
          <a:xfrm>
            <a:off x="809825" y="674834"/>
            <a:ext cx="16668349" cy="8937333"/>
            <a:chOff x="0" y="0"/>
            <a:chExt cx="4390018" cy="2353865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1BD6F574-B1A3-26A5-69C3-CF0BBD9F19F4}"/>
                </a:ext>
              </a:extLst>
            </p:cNvPr>
            <p:cNvSpPr/>
            <p:nvPr/>
          </p:nvSpPr>
          <p:spPr>
            <a:xfrm>
              <a:off x="0" y="0"/>
              <a:ext cx="4390018" cy="2353865"/>
            </a:xfrm>
            <a:custGeom>
              <a:avLst/>
              <a:gdLst/>
              <a:ahLst/>
              <a:cxnLst/>
              <a:rect l="l" t="t" r="r" b="b"/>
              <a:pathLst>
                <a:path w="4390018" h="2353865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49B343DA-9B17-6AA9-F232-BA2B8CEE14E8}"/>
                </a:ext>
              </a:extLst>
            </p:cNvPr>
            <p:cNvSpPr txBox="1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>
            <a:extLst>
              <a:ext uri="{FF2B5EF4-FFF2-40B4-BE49-F238E27FC236}">
                <a16:creationId xmlns:a16="http://schemas.microsoft.com/office/drawing/2014/main" id="{8F759375-3386-64AA-96FB-55D53CE55191}"/>
              </a:ext>
            </a:extLst>
          </p:cNvPr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w="19050" cap="flat">
            <a:solidFill>
              <a:srgbClr val="3087B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9" name="TextBox 29">
            <a:extLst>
              <a:ext uri="{FF2B5EF4-FFF2-40B4-BE49-F238E27FC236}">
                <a16:creationId xmlns:a16="http://schemas.microsoft.com/office/drawing/2014/main" id="{5410DCCD-F2BA-B597-4C56-0DB59AF9FC7E}"/>
              </a:ext>
            </a:extLst>
          </p:cNvPr>
          <p:cNvSpPr txBox="1"/>
          <p:nvPr/>
        </p:nvSpPr>
        <p:spPr>
          <a:xfrm>
            <a:off x="7443971" y="3603909"/>
            <a:ext cx="3411127" cy="1935141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endParaRPr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EE89BAB-B594-24EC-8FEB-0B7B0DB0D800}"/>
              </a:ext>
            </a:extLst>
          </p:cNvPr>
          <p:cNvSpPr txBox="1"/>
          <p:nvPr/>
        </p:nvSpPr>
        <p:spPr>
          <a:xfrm>
            <a:off x="990600" y="852295"/>
            <a:ext cx="56028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567F98"/>
                </a:solidFill>
                <a:latin typeface="210 밀레니얼" panose="020B0600000101010101" charset="-127"/>
                <a:ea typeface="210 밀레니얼" panose="020B0600000101010101" charset="-127"/>
              </a:rPr>
              <a:t>4. </a:t>
            </a:r>
            <a:r>
              <a:rPr lang="ko-KR" altLang="en-US" sz="4000" b="1" dirty="0">
                <a:solidFill>
                  <a:srgbClr val="567F98"/>
                </a:solidFill>
                <a:latin typeface="210 밀레니얼" panose="020B0600000101010101" charset="-127"/>
                <a:ea typeface="210 밀레니얼" panose="020B0600000101010101" charset="-127"/>
              </a:rPr>
              <a:t>시스템 구성도</a:t>
            </a:r>
          </a:p>
        </p:txBody>
      </p:sp>
      <p:sp>
        <p:nvSpPr>
          <p:cNvPr id="6" name="TextBox 13">
            <a:extLst>
              <a:ext uri="{FF2B5EF4-FFF2-40B4-BE49-F238E27FC236}">
                <a16:creationId xmlns:a16="http://schemas.microsoft.com/office/drawing/2014/main" id="{783E3010-9CA3-AABD-37DC-027B1A2C33EF}"/>
              </a:ext>
            </a:extLst>
          </p:cNvPr>
          <p:cNvSpPr txBox="1"/>
          <p:nvPr/>
        </p:nvSpPr>
        <p:spPr>
          <a:xfrm>
            <a:off x="16318844" y="970456"/>
            <a:ext cx="948076" cy="3596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079"/>
              </a:lnSpc>
              <a:spcBef>
                <a:spcPct val="0"/>
              </a:spcBef>
            </a:pPr>
            <a:r>
              <a:rPr lang="en-US" sz="2199" u="none" strike="noStrike" dirty="0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TripleK</a:t>
            </a:r>
          </a:p>
        </p:txBody>
      </p:sp>
      <p:pic>
        <p:nvPicPr>
          <p:cNvPr id="8" name="그림 7" descr="텍스트, 스크린샷, 원, 휴대 전화이(가) 표시된 사진&#10;&#10;자동 생성된 설명">
            <a:extLst>
              <a:ext uri="{FF2B5EF4-FFF2-40B4-BE49-F238E27FC236}">
                <a16:creationId xmlns:a16="http://schemas.microsoft.com/office/drawing/2014/main" id="{D376BAF3-7938-3492-1C40-D0A97F702D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2247901"/>
            <a:ext cx="14109044" cy="6438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2945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E6F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933F454-5B86-3FD2-D827-6533B6260A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DA0886AE-247A-374B-717B-1309A5247C75}"/>
              </a:ext>
            </a:extLst>
          </p:cNvPr>
          <p:cNvGrpSpPr/>
          <p:nvPr/>
        </p:nvGrpSpPr>
        <p:grpSpPr>
          <a:xfrm>
            <a:off x="809825" y="674834"/>
            <a:ext cx="16668349" cy="8937333"/>
            <a:chOff x="0" y="0"/>
            <a:chExt cx="4390018" cy="2353865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B0DAF0CD-9B5E-8A8F-1C41-928F4C49E74F}"/>
                </a:ext>
              </a:extLst>
            </p:cNvPr>
            <p:cNvSpPr/>
            <p:nvPr/>
          </p:nvSpPr>
          <p:spPr>
            <a:xfrm>
              <a:off x="0" y="0"/>
              <a:ext cx="4390018" cy="2353865"/>
            </a:xfrm>
            <a:custGeom>
              <a:avLst/>
              <a:gdLst/>
              <a:ahLst/>
              <a:cxnLst/>
              <a:rect l="l" t="t" r="r" b="b"/>
              <a:pathLst>
                <a:path w="4390018" h="2353865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24F88C8E-551A-E41C-8410-F5AE16F9D36C}"/>
                </a:ext>
              </a:extLst>
            </p:cNvPr>
            <p:cNvSpPr txBox="1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>
            <a:extLst>
              <a:ext uri="{FF2B5EF4-FFF2-40B4-BE49-F238E27FC236}">
                <a16:creationId xmlns:a16="http://schemas.microsoft.com/office/drawing/2014/main" id="{E1AE237E-870A-7FBB-5063-9362529A52FE}"/>
              </a:ext>
            </a:extLst>
          </p:cNvPr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w="19050" cap="flat">
            <a:solidFill>
              <a:srgbClr val="3087B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EBBDFEC8-3854-3357-34EB-A97A0A8AB125}"/>
              </a:ext>
            </a:extLst>
          </p:cNvPr>
          <p:cNvSpPr txBox="1"/>
          <p:nvPr/>
        </p:nvSpPr>
        <p:spPr>
          <a:xfrm>
            <a:off x="6342576" y="2032666"/>
            <a:ext cx="5602845" cy="11541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ko-KR" altLang="en-US" sz="5800" dirty="0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개발환경</a:t>
            </a:r>
            <a:endParaRPr lang="en-US" sz="5800" dirty="0">
              <a:solidFill>
                <a:srgbClr val="1D2A3A"/>
              </a:solidFill>
              <a:latin typeface="210 밀레니얼"/>
              <a:ea typeface="210 밀레니얼"/>
              <a:cs typeface="210 밀레니얼"/>
              <a:sym typeface="210 밀레니얼"/>
            </a:endParaRPr>
          </a:p>
        </p:txBody>
      </p:sp>
      <p:sp>
        <p:nvSpPr>
          <p:cNvPr id="29" name="TextBox 29">
            <a:extLst>
              <a:ext uri="{FF2B5EF4-FFF2-40B4-BE49-F238E27FC236}">
                <a16:creationId xmlns:a16="http://schemas.microsoft.com/office/drawing/2014/main" id="{6C8636A3-B5AE-AE60-E99A-89F264AFF7F5}"/>
              </a:ext>
            </a:extLst>
          </p:cNvPr>
          <p:cNvSpPr txBox="1"/>
          <p:nvPr/>
        </p:nvSpPr>
        <p:spPr>
          <a:xfrm>
            <a:off x="7443971" y="3603909"/>
            <a:ext cx="3411127" cy="1935141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endParaRPr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9B5FD16-C2F8-637E-853A-CBBA00D99B19}"/>
              </a:ext>
            </a:extLst>
          </p:cNvPr>
          <p:cNvSpPr txBox="1"/>
          <p:nvPr/>
        </p:nvSpPr>
        <p:spPr>
          <a:xfrm>
            <a:off x="990600" y="852295"/>
            <a:ext cx="6781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567F98"/>
                </a:solidFill>
                <a:latin typeface="210 밀레니얼" panose="020B0600000101010101" charset="-127"/>
                <a:ea typeface="210 밀레니얼" panose="020B0600000101010101" charset="-127"/>
              </a:rPr>
              <a:t>5. </a:t>
            </a:r>
            <a:r>
              <a:rPr lang="ko-KR" altLang="en-US" sz="4000" b="1" dirty="0">
                <a:solidFill>
                  <a:srgbClr val="567F98"/>
                </a:solidFill>
                <a:latin typeface="210 밀레니얼" panose="020B0600000101010101" charset="-127"/>
                <a:ea typeface="210 밀레니얼" panose="020B0600000101010101" charset="-127"/>
              </a:rPr>
              <a:t>개발환경</a:t>
            </a:r>
          </a:p>
        </p:txBody>
      </p:sp>
      <p:sp>
        <p:nvSpPr>
          <p:cNvPr id="6" name="TextBox 13">
            <a:extLst>
              <a:ext uri="{FF2B5EF4-FFF2-40B4-BE49-F238E27FC236}">
                <a16:creationId xmlns:a16="http://schemas.microsoft.com/office/drawing/2014/main" id="{7905E112-4F61-FB43-DC76-1A1EB7D87439}"/>
              </a:ext>
            </a:extLst>
          </p:cNvPr>
          <p:cNvSpPr txBox="1"/>
          <p:nvPr/>
        </p:nvSpPr>
        <p:spPr>
          <a:xfrm>
            <a:off x="16318844" y="970456"/>
            <a:ext cx="948076" cy="3596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079"/>
              </a:lnSpc>
              <a:spcBef>
                <a:spcPct val="0"/>
              </a:spcBef>
            </a:pPr>
            <a:r>
              <a:rPr lang="en-US" sz="2199" u="none" strike="noStrike" dirty="0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TripleK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424955-CBD2-40CF-5C6E-6CA1D26C70D6}"/>
              </a:ext>
            </a:extLst>
          </p:cNvPr>
          <p:cNvSpPr txBox="1"/>
          <p:nvPr/>
        </p:nvSpPr>
        <p:spPr>
          <a:xfrm>
            <a:off x="2286000" y="3186828"/>
            <a:ext cx="11430000" cy="61016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base">
              <a:lnSpc>
                <a:spcPct val="25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ko-KR" altLang="en-US" sz="2800" b="0" i="0" dirty="0">
                <a:effectLst/>
                <a:latin typeface="210 밀레니얼 Light" panose="020B0600000101010101" charset="-127"/>
                <a:ea typeface="210 밀레니얼 Light" panose="020B0600000101010101" charset="-127"/>
              </a:rPr>
              <a:t> 개발언어 </a:t>
            </a:r>
            <a:r>
              <a:rPr lang="en-US" altLang="ko-KR" sz="2800" b="0" i="0" dirty="0">
                <a:effectLst/>
                <a:latin typeface="210 밀레니얼 Light" panose="020B0600000101010101" charset="-127"/>
                <a:ea typeface="210 밀레니얼 Light" panose="020B0600000101010101" charset="-127"/>
              </a:rPr>
              <a:t>: C, Python, Kotlin</a:t>
            </a:r>
          </a:p>
          <a:p>
            <a:pPr algn="l" fontAlgn="base">
              <a:lnSpc>
                <a:spcPct val="25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ko-KR" altLang="en-US" sz="2800" b="0" i="0" dirty="0">
                <a:effectLst/>
                <a:latin typeface="210 밀레니얼 Light" panose="020B0600000101010101" charset="-127"/>
                <a:ea typeface="210 밀레니얼 Light" panose="020B0600000101010101" charset="-127"/>
              </a:rPr>
              <a:t> 개발방법론 </a:t>
            </a:r>
            <a:r>
              <a:rPr lang="en-US" altLang="ko-KR" sz="2800" b="0" i="0" dirty="0">
                <a:effectLst/>
                <a:latin typeface="210 밀레니얼 Light" panose="020B0600000101010101" charset="-127"/>
                <a:ea typeface="210 밀레니얼 Light" panose="020B0600000101010101" charset="-127"/>
              </a:rPr>
              <a:t>: </a:t>
            </a:r>
            <a:r>
              <a:rPr lang="ko-KR" altLang="en-US" sz="2800" b="0" i="0" dirty="0">
                <a:effectLst/>
                <a:latin typeface="210 밀레니얼 Light" panose="020B0600000101010101" charset="-127"/>
                <a:ea typeface="210 밀레니얼 Light" panose="020B0600000101010101" charset="-127"/>
              </a:rPr>
              <a:t>애자일</a:t>
            </a:r>
          </a:p>
          <a:p>
            <a:pPr algn="l" fontAlgn="base">
              <a:lnSpc>
                <a:spcPct val="25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ko-KR" altLang="en-US" sz="2800" b="0" i="0" dirty="0">
                <a:effectLst/>
                <a:latin typeface="210 밀레니얼 Light" panose="020B0600000101010101" charset="-127"/>
                <a:ea typeface="210 밀레니얼 Light" panose="020B0600000101010101" charset="-127"/>
              </a:rPr>
              <a:t> 개발 툴 </a:t>
            </a:r>
            <a:r>
              <a:rPr lang="en-US" altLang="ko-KR" sz="2800" b="0" i="0" dirty="0">
                <a:effectLst/>
                <a:latin typeface="210 밀레니얼 Light" panose="020B0600000101010101" charset="-127"/>
                <a:ea typeface="210 밀레니얼 Light" panose="020B0600000101010101" charset="-127"/>
              </a:rPr>
              <a:t>: </a:t>
            </a:r>
            <a:r>
              <a:rPr lang="ko-KR" altLang="en-US" sz="2800" b="0" i="0" dirty="0">
                <a:effectLst/>
                <a:latin typeface="210 밀레니얼 Light" panose="020B0600000101010101" charset="-127"/>
                <a:ea typeface="210 밀레니얼 Light" panose="020B0600000101010101" charset="-127"/>
              </a:rPr>
              <a:t>안드로이드 스튜디오</a:t>
            </a:r>
            <a:r>
              <a:rPr lang="en-US" altLang="ko-KR" sz="2800" b="0" i="0" dirty="0">
                <a:effectLst/>
                <a:latin typeface="210 밀레니얼 Light" panose="020B0600000101010101" charset="-127"/>
                <a:ea typeface="210 밀레니얼 Light" panose="020B0600000101010101" charset="-127"/>
              </a:rPr>
              <a:t>, </a:t>
            </a:r>
            <a:r>
              <a:rPr lang="ko-KR" altLang="en-US" sz="2800" b="0" i="0" dirty="0" err="1">
                <a:effectLst/>
                <a:latin typeface="210 밀레니얼 Light" panose="020B0600000101010101" charset="-127"/>
                <a:ea typeface="210 밀레니얼 Light" panose="020B0600000101010101" charset="-127"/>
              </a:rPr>
              <a:t>스파이더</a:t>
            </a:r>
            <a:r>
              <a:rPr lang="en-US" altLang="ko-KR" sz="2800" b="0" i="0" dirty="0">
                <a:effectLst/>
                <a:latin typeface="210 밀레니얼 Light" panose="020B0600000101010101" charset="-127"/>
                <a:ea typeface="210 밀레니얼 Light" panose="020B0600000101010101" charset="-127"/>
              </a:rPr>
              <a:t>, </a:t>
            </a:r>
            <a:r>
              <a:rPr lang="ko-KR" altLang="en-US" sz="2800" b="0" i="0" dirty="0" err="1">
                <a:effectLst/>
                <a:latin typeface="210 밀레니얼 Light" panose="020B0600000101010101" charset="-127"/>
                <a:ea typeface="210 밀레니얼 Light" panose="020B0600000101010101" charset="-127"/>
              </a:rPr>
              <a:t>아두이노</a:t>
            </a:r>
            <a:r>
              <a:rPr lang="ko-KR" altLang="en-US" sz="2800" b="0" i="0" dirty="0">
                <a:effectLst/>
                <a:latin typeface="210 밀레니얼 Light" panose="020B0600000101010101" charset="-127"/>
                <a:ea typeface="210 밀레니얼 Light" panose="020B0600000101010101" charset="-127"/>
              </a:rPr>
              <a:t> </a:t>
            </a:r>
            <a:r>
              <a:rPr lang="en-US" altLang="ko-KR" sz="2800" b="0" i="0" dirty="0">
                <a:effectLst/>
                <a:latin typeface="210 밀레니얼 Light" panose="020B0600000101010101" charset="-127"/>
                <a:ea typeface="210 밀레니얼 Light" panose="020B0600000101010101" charset="-127"/>
              </a:rPr>
              <a:t>IDE</a:t>
            </a:r>
          </a:p>
          <a:p>
            <a:pPr algn="l" fontAlgn="base">
              <a:lnSpc>
                <a:spcPct val="25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ko-KR" altLang="en-US" sz="2800" b="0" i="0" dirty="0">
                <a:effectLst/>
                <a:latin typeface="210 밀레니얼 Light" panose="020B0600000101010101" charset="-127"/>
                <a:ea typeface="210 밀레니얼 Light" panose="020B0600000101010101" charset="-127"/>
              </a:rPr>
              <a:t> 주요 라이브러리 </a:t>
            </a:r>
            <a:r>
              <a:rPr lang="en-US" altLang="ko-KR" sz="2800" b="0" i="0" dirty="0">
                <a:effectLst/>
                <a:latin typeface="210 밀레니얼 Light" panose="020B0600000101010101" charset="-127"/>
                <a:ea typeface="210 밀레니얼 Light" panose="020B0600000101010101" charset="-127"/>
              </a:rPr>
              <a:t>: </a:t>
            </a:r>
            <a:r>
              <a:rPr lang="en-US" altLang="ko-KR" sz="2800" b="0" i="0" dirty="0" err="1">
                <a:effectLst/>
                <a:latin typeface="210 밀레니얼 Light" panose="020B0600000101010101" charset="-127"/>
                <a:ea typeface="210 밀레니얼 Light" panose="020B0600000101010101" charset="-127"/>
              </a:rPr>
              <a:t>opencv</a:t>
            </a:r>
            <a:r>
              <a:rPr lang="en-US" altLang="ko-KR" sz="2800" b="0" i="0" dirty="0">
                <a:effectLst/>
                <a:latin typeface="210 밀레니얼 Light" panose="020B0600000101010101" charset="-127"/>
                <a:ea typeface="210 밀레니얼 Light" panose="020B0600000101010101" charset="-127"/>
              </a:rPr>
              <a:t>, </a:t>
            </a:r>
            <a:r>
              <a:rPr lang="ko-KR" altLang="en-US" sz="2800" b="0" i="0" dirty="0">
                <a:effectLst/>
                <a:latin typeface="210 밀레니얼 Light" panose="020B0600000101010101" charset="-127"/>
                <a:ea typeface="210 밀레니얼 Light" panose="020B0600000101010101" charset="-127"/>
              </a:rPr>
              <a:t>구글 </a:t>
            </a:r>
            <a:r>
              <a:rPr lang="en-US" altLang="ko-KR" sz="2800" b="0" i="0" dirty="0">
                <a:effectLst/>
                <a:latin typeface="210 밀레니얼 Light" panose="020B0600000101010101" charset="-127"/>
                <a:ea typeface="210 밀레니얼 Light" panose="020B0600000101010101" charset="-127"/>
              </a:rPr>
              <a:t>TTS API</a:t>
            </a:r>
          </a:p>
          <a:p>
            <a:pPr algn="l" fontAlgn="base">
              <a:lnSpc>
                <a:spcPct val="25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ko-KR" altLang="en-US" sz="2800" b="0" i="0" dirty="0">
                <a:effectLst/>
                <a:latin typeface="210 밀레니얼 Light" panose="020B0600000101010101" charset="-127"/>
                <a:ea typeface="210 밀레니얼 Light" panose="020B0600000101010101" charset="-127"/>
              </a:rPr>
              <a:t> 클라우드 서비스 </a:t>
            </a:r>
            <a:r>
              <a:rPr lang="en-US" altLang="ko-KR" sz="2800" b="0" i="0" dirty="0">
                <a:effectLst/>
                <a:latin typeface="210 밀레니얼 Light" panose="020B0600000101010101" charset="-127"/>
                <a:ea typeface="210 밀레니얼 Light" panose="020B0600000101010101" charset="-127"/>
              </a:rPr>
              <a:t>: AWS IOT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2211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E6F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FB9F69D-4E41-9854-4B17-8EB7445159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7141FE14-2026-1BE2-29E5-4551A9985937}"/>
              </a:ext>
            </a:extLst>
          </p:cNvPr>
          <p:cNvGrpSpPr/>
          <p:nvPr/>
        </p:nvGrpSpPr>
        <p:grpSpPr>
          <a:xfrm>
            <a:off x="809825" y="674834"/>
            <a:ext cx="16668349" cy="8937333"/>
            <a:chOff x="0" y="0"/>
            <a:chExt cx="4390018" cy="2353865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1B99D9A1-760E-DABC-0434-C4418D0F365B}"/>
                </a:ext>
              </a:extLst>
            </p:cNvPr>
            <p:cNvSpPr/>
            <p:nvPr/>
          </p:nvSpPr>
          <p:spPr>
            <a:xfrm>
              <a:off x="0" y="0"/>
              <a:ext cx="4390018" cy="2353865"/>
            </a:xfrm>
            <a:custGeom>
              <a:avLst/>
              <a:gdLst/>
              <a:ahLst/>
              <a:cxnLst/>
              <a:rect l="l" t="t" r="r" b="b"/>
              <a:pathLst>
                <a:path w="4390018" h="2353865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163F4E12-6369-DEDE-C18E-6CD36DF73B12}"/>
                </a:ext>
              </a:extLst>
            </p:cNvPr>
            <p:cNvSpPr txBox="1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>
            <a:extLst>
              <a:ext uri="{FF2B5EF4-FFF2-40B4-BE49-F238E27FC236}">
                <a16:creationId xmlns:a16="http://schemas.microsoft.com/office/drawing/2014/main" id="{ECA3FCD5-8ECE-0728-FA30-4A7F1070DB76}"/>
              </a:ext>
            </a:extLst>
          </p:cNvPr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w="19050" cap="flat">
            <a:solidFill>
              <a:srgbClr val="3087B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9" name="TextBox 29">
            <a:extLst>
              <a:ext uri="{FF2B5EF4-FFF2-40B4-BE49-F238E27FC236}">
                <a16:creationId xmlns:a16="http://schemas.microsoft.com/office/drawing/2014/main" id="{A2D68BA2-445D-B4A1-AB60-FD641FEC32F4}"/>
              </a:ext>
            </a:extLst>
          </p:cNvPr>
          <p:cNvSpPr txBox="1"/>
          <p:nvPr/>
        </p:nvSpPr>
        <p:spPr>
          <a:xfrm>
            <a:off x="7443971" y="3603909"/>
            <a:ext cx="3411127" cy="1935141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endParaRPr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A7F63A9-8610-E66D-EACE-C1B4AF972C84}"/>
              </a:ext>
            </a:extLst>
          </p:cNvPr>
          <p:cNvSpPr txBox="1"/>
          <p:nvPr/>
        </p:nvSpPr>
        <p:spPr>
          <a:xfrm>
            <a:off x="990600" y="852295"/>
            <a:ext cx="56028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567F98"/>
                </a:solidFill>
                <a:latin typeface="210 밀레니얼" panose="020B0600000101010101" charset="-127"/>
                <a:ea typeface="210 밀레니얼" panose="020B0600000101010101" charset="-127"/>
              </a:rPr>
              <a:t>6. </a:t>
            </a:r>
            <a:r>
              <a:rPr lang="ko-KR" altLang="en-US" sz="4000" b="1" dirty="0">
                <a:solidFill>
                  <a:srgbClr val="567F98"/>
                </a:solidFill>
                <a:latin typeface="210 밀레니얼" panose="020B0600000101010101" charset="-127"/>
                <a:ea typeface="210 밀레니얼" panose="020B0600000101010101" charset="-127"/>
              </a:rPr>
              <a:t>업무 분담</a:t>
            </a:r>
          </a:p>
        </p:txBody>
      </p:sp>
      <p:sp>
        <p:nvSpPr>
          <p:cNvPr id="6" name="TextBox 13">
            <a:extLst>
              <a:ext uri="{FF2B5EF4-FFF2-40B4-BE49-F238E27FC236}">
                <a16:creationId xmlns:a16="http://schemas.microsoft.com/office/drawing/2014/main" id="{21291989-3EC5-9DC7-DA6A-6620E43EC63B}"/>
              </a:ext>
            </a:extLst>
          </p:cNvPr>
          <p:cNvSpPr txBox="1"/>
          <p:nvPr/>
        </p:nvSpPr>
        <p:spPr>
          <a:xfrm>
            <a:off x="16318844" y="970456"/>
            <a:ext cx="948076" cy="3596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079"/>
              </a:lnSpc>
              <a:spcBef>
                <a:spcPct val="0"/>
              </a:spcBef>
            </a:pPr>
            <a:r>
              <a:rPr lang="en-US" sz="2199" u="none" strike="noStrike" dirty="0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TripleK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34FDBE49-4D37-9C35-0DFC-58E2775F5E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8447982"/>
              </p:ext>
            </p:extLst>
          </p:nvPr>
        </p:nvGraphicFramePr>
        <p:xfrm>
          <a:off x="818062" y="1600344"/>
          <a:ext cx="16660110" cy="80389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53738">
                  <a:extLst>
                    <a:ext uri="{9D8B030D-6E8A-4147-A177-3AD203B41FA5}">
                      <a16:colId xmlns:a16="http://schemas.microsoft.com/office/drawing/2014/main" val="2229245828"/>
                    </a:ext>
                  </a:extLst>
                </a:gridCol>
                <a:gridCol w="3626593">
                  <a:extLst>
                    <a:ext uri="{9D8B030D-6E8A-4147-A177-3AD203B41FA5}">
                      <a16:colId xmlns:a16="http://schemas.microsoft.com/office/drawing/2014/main" val="3141628752"/>
                    </a:ext>
                  </a:extLst>
                </a:gridCol>
                <a:gridCol w="3626593">
                  <a:extLst>
                    <a:ext uri="{9D8B030D-6E8A-4147-A177-3AD203B41FA5}">
                      <a16:colId xmlns:a16="http://schemas.microsoft.com/office/drawing/2014/main" val="3688441795"/>
                    </a:ext>
                  </a:extLst>
                </a:gridCol>
                <a:gridCol w="3626593">
                  <a:extLst>
                    <a:ext uri="{9D8B030D-6E8A-4147-A177-3AD203B41FA5}">
                      <a16:colId xmlns:a16="http://schemas.microsoft.com/office/drawing/2014/main" val="2029812062"/>
                    </a:ext>
                  </a:extLst>
                </a:gridCol>
                <a:gridCol w="3626593">
                  <a:extLst>
                    <a:ext uri="{9D8B030D-6E8A-4147-A177-3AD203B41FA5}">
                      <a16:colId xmlns:a16="http://schemas.microsoft.com/office/drawing/2014/main" val="63941817"/>
                    </a:ext>
                  </a:extLst>
                </a:gridCol>
              </a:tblGrid>
              <a:tr h="723756">
                <a:tc>
                  <a:txBody>
                    <a:bodyPr/>
                    <a:lstStyle/>
                    <a:p>
                      <a:pPr algn="ctr" latinLnBrk="1"/>
                      <a:endParaRPr lang="ko-KR" altLang="en-US" sz="2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67F9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dirty="0"/>
                        <a:t>김진우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67F9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dirty="0"/>
                        <a:t>김성렬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67F9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dirty="0"/>
                        <a:t>김태경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67F9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dirty="0" err="1"/>
                        <a:t>박강서</a:t>
                      </a:r>
                      <a:endParaRPr lang="ko-KR" altLang="en-US" sz="2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67F9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8136823"/>
                  </a:ext>
                </a:extLst>
              </a:tr>
              <a:tr h="12487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dirty="0"/>
                        <a:t>자료 수집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2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- 3D </a:t>
                      </a:r>
                      <a:r>
                        <a:rPr lang="ko-KR" altLang="en-US" sz="2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프린터</a:t>
                      </a:r>
                    </a:p>
                    <a:p>
                      <a:pPr algn="l"/>
                      <a:r>
                        <a:rPr lang="en-US" altLang="ko-KR" sz="2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AWS IOT </a:t>
                      </a:r>
                      <a:r>
                        <a:rPr lang="ko-KR" altLang="en-US" sz="2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2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YOLO </a:t>
                      </a:r>
                      <a:r>
                        <a:rPr lang="ko-KR" altLang="en-US" sz="2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데이터셋</a:t>
                      </a:r>
                    </a:p>
                    <a:p>
                      <a:pPr algn="l"/>
                      <a:r>
                        <a:rPr lang="en-US" altLang="ko-KR" sz="2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NYU-depth </a:t>
                      </a:r>
                      <a:r>
                        <a:rPr lang="ko-KR" altLang="en-US" sz="2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데이터셋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2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ESP32 CAM </a:t>
                      </a:r>
                      <a:r>
                        <a:rPr lang="ko-KR" altLang="en-US" sz="2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기술</a:t>
                      </a:r>
                    </a:p>
                    <a:p>
                      <a:pPr algn="l"/>
                      <a:r>
                        <a:rPr lang="en-US" altLang="ko-KR" sz="2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en-US" altLang="ko-KR" sz="2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Wifi</a:t>
                      </a:r>
                      <a:r>
                        <a:rPr lang="en-US" altLang="ko-KR" sz="2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Manager </a:t>
                      </a:r>
                      <a:r>
                        <a:rPr lang="ko-KR" altLang="en-US" sz="2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2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2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안드로이드 </a:t>
                      </a:r>
                      <a:r>
                        <a:rPr lang="en-US" altLang="ko-KR" sz="2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TTS API</a:t>
                      </a:r>
                      <a:endParaRPr lang="ko-KR" altLang="en-US" sz="2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l"/>
                      <a:r>
                        <a:rPr lang="en-US" altLang="ko-KR" sz="2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2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안드로이드 프로그래밍 기술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8847054"/>
                  </a:ext>
                </a:extLst>
              </a:tr>
              <a:tr h="19371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dirty="0"/>
                        <a:t>설계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2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AWS </a:t>
                      </a:r>
                      <a:r>
                        <a:rPr lang="ko-KR" altLang="en-US" sz="2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구축 및 서버로 영상 전달</a:t>
                      </a:r>
                    </a:p>
                    <a:p>
                      <a:pPr algn="l"/>
                      <a:r>
                        <a:rPr lang="en-US" altLang="ko-KR" sz="2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2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영상 처리 기반 데이터 전송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2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2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데이터셋을 통한 영상 처리</a:t>
                      </a:r>
                    </a:p>
                    <a:p>
                      <a:pPr algn="l"/>
                      <a:r>
                        <a:rPr lang="en-US" altLang="ko-KR" sz="2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2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위험 사물 및 거리 식별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ESP32 CAM </a:t>
                      </a:r>
                      <a:r>
                        <a:rPr lang="en-US" altLang="ko-KR" sz="2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Wifi</a:t>
                      </a:r>
                      <a:r>
                        <a:rPr lang="en-US" altLang="ko-KR" sz="2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2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연결 및 영상 촬영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2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시각 정보 처리 데이터 기반 음성 신호</a:t>
                      </a:r>
                      <a:r>
                        <a:rPr lang="en-US" altLang="ko-KR" sz="2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(TTS) </a:t>
                      </a:r>
                      <a:r>
                        <a:rPr lang="ko-KR" altLang="en-US" sz="2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변환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9059142"/>
                  </a:ext>
                </a:extLst>
              </a:tr>
              <a:tr h="25986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dirty="0"/>
                        <a:t>구현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2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AWS </a:t>
                      </a:r>
                      <a:r>
                        <a:rPr lang="ko-KR" altLang="en-US" sz="2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계정 생성 가상 서버 설치 후 환경 구축</a:t>
                      </a:r>
                    </a:p>
                    <a:p>
                      <a:pPr algn="l"/>
                      <a:r>
                        <a:rPr lang="en-US" altLang="ko-KR" sz="2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Python MQTT Client</a:t>
                      </a:r>
                      <a:r>
                        <a:rPr lang="ko-KR" altLang="en-US" sz="2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를 통해 </a:t>
                      </a:r>
                      <a:r>
                        <a:rPr lang="en-US" altLang="ko-KR" sz="2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ESP32 CAM </a:t>
                      </a:r>
                      <a:r>
                        <a:rPr lang="ko-KR" altLang="en-US" sz="2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영상 받아오기 구현</a:t>
                      </a:r>
                    </a:p>
                    <a:p>
                      <a:pPr algn="l"/>
                      <a:r>
                        <a:rPr lang="en-US" altLang="ko-KR" sz="2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2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영상 처리를 통해 얻은 데이터를 스마트폰으로 전송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2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YOLO, NYU-depth</a:t>
                      </a:r>
                      <a:r>
                        <a:rPr lang="ko-KR" altLang="en-US" sz="2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와 같은 데이터셋을 통한 위험 사물 분류 및 사물과 가까운 정도 식별</a:t>
                      </a:r>
                    </a:p>
                    <a:p>
                      <a:pPr algn="l"/>
                      <a:r>
                        <a:rPr lang="en-US" altLang="ko-KR" sz="2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ESP32 CAM </a:t>
                      </a:r>
                      <a:r>
                        <a:rPr lang="ko-KR" altLang="en-US" sz="2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영상 스트리밍 구현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ESP32 CAM </a:t>
                      </a:r>
                      <a:r>
                        <a:rPr lang="ko-KR" altLang="en-US" sz="2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모듈의 와이파이 연결을 통한 서버 연결 구현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2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2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서버로부터 전송 받은 데이터를 </a:t>
                      </a:r>
                      <a:r>
                        <a:rPr lang="en-US" altLang="ko-KR" sz="2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TTS </a:t>
                      </a:r>
                      <a:r>
                        <a:rPr lang="ko-KR" altLang="en-US" sz="2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형태로 변환하여 출력</a:t>
                      </a:r>
                    </a:p>
                    <a:p>
                      <a:pPr algn="l"/>
                      <a:r>
                        <a:rPr lang="en-US" altLang="ko-KR" sz="2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2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애플리케이션 </a:t>
                      </a:r>
                      <a:r>
                        <a:rPr lang="en-US" altLang="ko-KR" sz="2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UI/UX </a:t>
                      </a:r>
                      <a:r>
                        <a:rPr lang="ko-KR" altLang="en-US" sz="2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구현</a:t>
                      </a:r>
                    </a:p>
                    <a:p>
                      <a:pPr algn="l"/>
                      <a:r>
                        <a:rPr lang="en-US" altLang="ko-KR" sz="2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2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시각장애인 접근성 구현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9709732"/>
                  </a:ext>
                </a:extLst>
              </a:tr>
              <a:tr h="135560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dirty="0"/>
                        <a:t>테스트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ko-KR" sz="2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2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어플리케이션 작동</a:t>
                      </a:r>
                      <a:r>
                        <a:rPr lang="en-US" altLang="ko-KR" sz="2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2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제어 테스트</a:t>
                      </a:r>
                    </a:p>
                    <a:p>
                      <a:pPr algn="ctr"/>
                      <a:r>
                        <a:rPr lang="en-US" altLang="ko-KR" sz="2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2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하드웨어 작동</a:t>
                      </a:r>
                      <a:r>
                        <a:rPr lang="en-US" altLang="ko-KR" sz="2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2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제어 테스트</a:t>
                      </a:r>
                    </a:p>
                    <a:p>
                      <a:pPr algn="ctr"/>
                      <a:r>
                        <a:rPr lang="en-US" altLang="ko-KR" sz="2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2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통합 테스트</a:t>
                      </a:r>
                      <a:r>
                        <a:rPr lang="en-US" altLang="ko-KR" sz="2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2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유지 보수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2800" dirty="0"/>
                    </a:p>
                  </a:txBody>
                  <a:tcPr>
                    <a:lnL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2800" dirty="0"/>
                    </a:p>
                  </a:txBody>
                  <a:tcPr>
                    <a:lnL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2800" dirty="0"/>
                    </a:p>
                  </a:txBody>
                  <a:tcPr>
                    <a:lnL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53205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389356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E6F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F7554A5-B698-1080-67DF-11B4EE98DA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6603C000-F097-C3E7-1CA1-FAF50CEA1525}"/>
              </a:ext>
            </a:extLst>
          </p:cNvPr>
          <p:cNvGrpSpPr/>
          <p:nvPr/>
        </p:nvGrpSpPr>
        <p:grpSpPr>
          <a:xfrm>
            <a:off x="809825" y="674834"/>
            <a:ext cx="16668349" cy="8937333"/>
            <a:chOff x="0" y="0"/>
            <a:chExt cx="4390018" cy="2353865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0FA76219-9EDE-EC9D-18B1-2BCCEEAC1E37}"/>
                </a:ext>
              </a:extLst>
            </p:cNvPr>
            <p:cNvSpPr/>
            <p:nvPr/>
          </p:nvSpPr>
          <p:spPr>
            <a:xfrm>
              <a:off x="0" y="0"/>
              <a:ext cx="4390018" cy="2353865"/>
            </a:xfrm>
            <a:custGeom>
              <a:avLst/>
              <a:gdLst/>
              <a:ahLst/>
              <a:cxnLst/>
              <a:rect l="l" t="t" r="r" b="b"/>
              <a:pathLst>
                <a:path w="4390018" h="2353865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FC02054D-D295-2CE8-507E-FD0C02E81C29}"/>
                </a:ext>
              </a:extLst>
            </p:cNvPr>
            <p:cNvSpPr txBox="1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>
            <a:extLst>
              <a:ext uri="{FF2B5EF4-FFF2-40B4-BE49-F238E27FC236}">
                <a16:creationId xmlns:a16="http://schemas.microsoft.com/office/drawing/2014/main" id="{44738C1B-A97A-3EF3-EC2B-57CC2BE18BFA}"/>
              </a:ext>
            </a:extLst>
          </p:cNvPr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w="19050" cap="flat">
            <a:solidFill>
              <a:srgbClr val="3087B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9" name="TextBox 29">
            <a:extLst>
              <a:ext uri="{FF2B5EF4-FFF2-40B4-BE49-F238E27FC236}">
                <a16:creationId xmlns:a16="http://schemas.microsoft.com/office/drawing/2014/main" id="{BE99BF48-B980-C8D3-E001-37861DEBC12D}"/>
              </a:ext>
            </a:extLst>
          </p:cNvPr>
          <p:cNvSpPr txBox="1"/>
          <p:nvPr/>
        </p:nvSpPr>
        <p:spPr>
          <a:xfrm>
            <a:off x="7443971" y="3603909"/>
            <a:ext cx="3411127" cy="1935141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endParaRPr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B2C3D01-01AF-0FFC-27FD-03CF9011109D}"/>
              </a:ext>
            </a:extLst>
          </p:cNvPr>
          <p:cNvSpPr txBox="1"/>
          <p:nvPr/>
        </p:nvSpPr>
        <p:spPr>
          <a:xfrm>
            <a:off x="990600" y="852295"/>
            <a:ext cx="56028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567F98"/>
                </a:solidFill>
                <a:latin typeface="210 밀레니얼" panose="020B0600000101010101" charset="-127"/>
                <a:ea typeface="210 밀레니얼" panose="020B0600000101010101" charset="-127"/>
              </a:rPr>
              <a:t>7. </a:t>
            </a:r>
            <a:r>
              <a:rPr lang="ko-KR" altLang="en-US" sz="4000" b="1" dirty="0">
                <a:solidFill>
                  <a:srgbClr val="567F98"/>
                </a:solidFill>
                <a:latin typeface="210 밀레니얼" panose="020B0600000101010101" charset="-127"/>
                <a:ea typeface="210 밀레니얼" panose="020B0600000101010101" charset="-127"/>
              </a:rPr>
              <a:t>수행 일정</a:t>
            </a:r>
          </a:p>
        </p:txBody>
      </p:sp>
      <p:sp>
        <p:nvSpPr>
          <p:cNvPr id="6" name="TextBox 13">
            <a:extLst>
              <a:ext uri="{FF2B5EF4-FFF2-40B4-BE49-F238E27FC236}">
                <a16:creationId xmlns:a16="http://schemas.microsoft.com/office/drawing/2014/main" id="{654F8220-2137-4813-D8F1-9728483CE4B2}"/>
              </a:ext>
            </a:extLst>
          </p:cNvPr>
          <p:cNvSpPr txBox="1"/>
          <p:nvPr/>
        </p:nvSpPr>
        <p:spPr>
          <a:xfrm>
            <a:off x="16318844" y="970456"/>
            <a:ext cx="948076" cy="3596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079"/>
              </a:lnSpc>
              <a:spcBef>
                <a:spcPct val="0"/>
              </a:spcBef>
            </a:pPr>
            <a:r>
              <a:rPr lang="en-US" sz="2199" u="none" strike="noStrike" dirty="0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TripleK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7671BE0D-E3DF-A4BB-68B2-A78AD90067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987755"/>
              </p:ext>
            </p:extLst>
          </p:nvPr>
        </p:nvGraphicFramePr>
        <p:xfrm>
          <a:off x="809824" y="1609809"/>
          <a:ext cx="16668345" cy="82240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47776">
                  <a:extLst>
                    <a:ext uri="{9D8B030D-6E8A-4147-A177-3AD203B41FA5}">
                      <a16:colId xmlns:a16="http://schemas.microsoft.com/office/drawing/2014/main" val="2770463439"/>
                    </a:ext>
                  </a:extLst>
                </a:gridCol>
                <a:gridCol w="3218384">
                  <a:extLst>
                    <a:ext uri="{9D8B030D-6E8A-4147-A177-3AD203B41FA5}">
                      <a16:colId xmlns:a16="http://schemas.microsoft.com/office/drawing/2014/main" val="3259377284"/>
                    </a:ext>
                  </a:extLst>
                </a:gridCol>
                <a:gridCol w="963835">
                  <a:extLst>
                    <a:ext uri="{9D8B030D-6E8A-4147-A177-3AD203B41FA5}">
                      <a16:colId xmlns:a16="http://schemas.microsoft.com/office/drawing/2014/main" val="3760124679"/>
                    </a:ext>
                  </a:extLst>
                </a:gridCol>
                <a:gridCol w="963835">
                  <a:extLst>
                    <a:ext uri="{9D8B030D-6E8A-4147-A177-3AD203B41FA5}">
                      <a16:colId xmlns:a16="http://schemas.microsoft.com/office/drawing/2014/main" val="1450612729"/>
                    </a:ext>
                  </a:extLst>
                </a:gridCol>
                <a:gridCol w="949946">
                  <a:extLst>
                    <a:ext uri="{9D8B030D-6E8A-4147-A177-3AD203B41FA5}">
                      <a16:colId xmlns:a16="http://schemas.microsoft.com/office/drawing/2014/main" val="3426282609"/>
                    </a:ext>
                  </a:extLst>
                </a:gridCol>
                <a:gridCol w="977724">
                  <a:extLst>
                    <a:ext uri="{9D8B030D-6E8A-4147-A177-3AD203B41FA5}">
                      <a16:colId xmlns:a16="http://schemas.microsoft.com/office/drawing/2014/main" val="3787886051"/>
                    </a:ext>
                  </a:extLst>
                </a:gridCol>
                <a:gridCol w="963835">
                  <a:extLst>
                    <a:ext uri="{9D8B030D-6E8A-4147-A177-3AD203B41FA5}">
                      <a16:colId xmlns:a16="http://schemas.microsoft.com/office/drawing/2014/main" val="4284921953"/>
                    </a:ext>
                  </a:extLst>
                </a:gridCol>
                <a:gridCol w="963835">
                  <a:extLst>
                    <a:ext uri="{9D8B030D-6E8A-4147-A177-3AD203B41FA5}">
                      <a16:colId xmlns:a16="http://schemas.microsoft.com/office/drawing/2014/main" val="1439675545"/>
                    </a:ext>
                  </a:extLst>
                </a:gridCol>
                <a:gridCol w="963835">
                  <a:extLst>
                    <a:ext uri="{9D8B030D-6E8A-4147-A177-3AD203B41FA5}">
                      <a16:colId xmlns:a16="http://schemas.microsoft.com/office/drawing/2014/main" val="263267649"/>
                    </a:ext>
                  </a:extLst>
                </a:gridCol>
                <a:gridCol w="963835">
                  <a:extLst>
                    <a:ext uri="{9D8B030D-6E8A-4147-A177-3AD203B41FA5}">
                      <a16:colId xmlns:a16="http://schemas.microsoft.com/office/drawing/2014/main" val="3493730992"/>
                    </a:ext>
                  </a:extLst>
                </a:gridCol>
                <a:gridCol w="963835">
                  <a:extLst>
                    <a:ext uri="{9D8B030D-6E8A-4147-A177-3AD203B41FA5}">
                      <a16:colId xmlns:a16="http://schemas.microsoft.com/office/drawing/2014/main" val="1292870890"/>
                    </a:ext>
                  </a:extLst>
                </a:gridCol>
                <a:gridCol w="963835">
                  <a:extLst>
                    <a:ext uri="{9D8B030D-6E8A-4147-A177-3AD203B41FA5}">
                      <a16:colId xmlns:a16="http://schemas.microsoft.com/office/drawing/2014/main" val="1408089018"/>
                    </a:ext>
                  </a:extLst>
                </a:gridCol>
                <a:gridCol w="963835">
                  <a:extLst>
                    <a:ext uri="{9D8B030D-6E8A-4147-A177-3AD203B41FA5}">
                      <a16:colId xmlns:a16="http://schemas.microsoft.com/office/drawing/2014/main" val="2045885599"/>
                    </a:ext>
                  </a:extLst>
                </a:gridCol>
              </a:tblGrid>
              <a:tr h="8641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/>
                        <a:t>항목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67F9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/>
                        <a:t>추진사항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67F9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/>
                        <a:t>12</a:t>
                      </a:r>
                      <a:r>
                        <a:rPr lang="ko-KR" altLang="en-US" sz="2800" dirty="0"/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67F9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/>
                        <a:t>1</a:t>
                      </a:r>
                      <a:r>
                        <a:rPr lang="ko-KR" altLang="en-US" sz="2800" dirty="0"/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67F9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/>
                        <a:t>2</a:t>
                      </a:r>
                      <a:r>
                        <a:rPr lang="ko-KR" altLang="en-US" sz="2800" dirty="0"/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67F9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/>
                        <a:t>3</a:t>
                      </a:r>
                      <a:r>
                        <a:rPr lang="ko-KR" altLang="en-US" sz="2800" dirty="0"/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67F9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/>
                        <a:t>4</a:t>
                      </a:r>
                      <a:r>
                        <a:rPr lang="ko-KR" altLang="en-US" sz="2800" dirty="0"/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67F9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/>
                        <a:t>5</a:t>
                      </a:r>
                      <a:r>
                        <a:rPr lang="ko-KR" altLang="en-US" sz="2800" dirty="0"/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67F9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/>
                        <a:t>6</a:t>
                      </a:r>
                      <a:r>
                        <a:rPr lang="ko-KR" altLang="en-US" sz="2800" dirty="0"/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67F9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/>
                        <a:t>7</a:t>
                      </a:r>
                      <a:r>
                        <a:rPr lang="ko-KR" altLang="en-US" sz="2800" dirty="0"/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67F9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/>
                        <a:t>8</a:t>
                      </a:r>
                      <a:r>
                        <a:rPr lang="ko-KR" altLang="en-US" sz="2800" dirty="0"/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67F9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/>
                        <a:t>9</a:t>
                      </a:r>
                      <a:r>
                        <a:rPr lang="ko-KR" altLang="en-US" sz="2800" dirty="0"/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67F9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/>
                        <a:t>10</a:t>
                      </a:r>
                      <a:r>
                        <a:rPr lang="ko-KR" altLang="en-US" sz="2800" dirty="0"/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67F9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4709520"/>
                  </a:ext>
                </a:extLst>
              </a:tr>
              <a:tr h="10294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/>
                        <a:t>요구사항 </a:t>
                      </a:r>
                      <a:endParaRPr lang="en-US" altLang="ko-KR" sz="2400" dirty="0"/>
                    </a:p>
                    <a:p>
                      <a:pPr algn="ctr" latinLnBrk="1"/>
                      <a:r>
                        <a:rPr lang="ko-KR" altLang="en-US" sz="2400" dirty="0"/>
                        <a:t>정의 및 분석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buFontTx/>
                        <a:buNone/>
                      </a:pPr>
                      <a:r>
                        <a:rPr lang="en-US" altLang="ko-KR" sz="2100" dirty="0"/>
                        <a:t>- </a:t>
                      </a:r>
                      <a:r>
                        <a:rPr lang="ko-KR" altLang="en-US" sz="2100" dirty="0"/>
                        <a:t>요구사항 정의 및 분석</a:t>
                      </a:r>
                      <a:endParaRPr lang="en-US" altLang="ko-KR" sz="2100" dirty="0"/>
                    </a:p>
                    <a:p>
                      <a:pPr marL="0" indent="0" algn="just" latinLnBrk="1">
                        <a:buFontTx/>
                        <a:buNone/>
                      </a:pPr>
                      <a:r>
                        <a:rPr lang="en-US" altLang="ko-KR" sz="2100" dirty="0"/>
                        <a:t>- </a:t>
                      </a:r>
                      <a:r>
                        <a:rPr lang="ko-KR" altLang="en-US" sz="2100" dirty="0"/>
                        <a:t>시스템 상세 설계</a:t>
                      </a:r>
                      <a:endParaRPr lang="en-US" altLang="ko-KR" sz="2100" dirty="0"/>
                    </a:p>
                    <a:p>
                      <a:pPr marL="0" indent="0" algn="just" latinLnBrk="1">
                        <a:buFontTx/>
                        <a:buNone/>
                      </a:pPr>
                      <a:r>
                        <a:rPr lang="en-US" altLang="ko-KR" sz="2100" dirty="0"/>
                        <a:t>- </a:t>
                      </a:r>
                      <a:r>
                        <a:rPr lang="ko-KR" altLang="en-US" sz="2100" dirty="0"/>
                        <a:t>비기능적 요구사항 정의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800" dirty="0"/>
                    </a:p>
                  </a:txBody>
                  <a:tcPr anchor="ctr">
                    <a:lnL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67F9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800" dirty="0"/>
                    </a:p>
                  </a:txBody>
                  <a:tcPr anchor="ctr">
                    <a:lnL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800" dirty="0"/>
                    </a:p>
                  </a:txBody>
                  <a:tcPr anchor="ctr">
                    <a:lnL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800" dirty="0"/>
                    </a:p>
                  </a:txBody>
                  <a:tcPr anchor="ctr">
                    <a:lnL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800" dirty="0"/>
                    </a:p>
                  </a:txBody>
                  <a:tcPr anchor="ctr">
                    <a:lnL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800" dirty="0"/>
                    </a:p>
                  </a:txBody>
                  <a:tcPr anchor="ctr">
                    <a:lnL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800" dirty="0"/>
                    </a:p>
                  </a:txBody>
                  <a:tcPr anchor="ctr">
                    <a:lnL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800" dirty="0"/>
                    </a:p>
                  </a:txBody>
                  <a:tcPr anchor="ctr">
                    <a:lnL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800" dirty="0"/>
                    </a:p>
                  </a:txBody>
                  <a:tcPr anchor="ctr">
                    <a:lnL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800" dirty="0"/>
                    </a:p>
                  </a:txBody>
                  <a:tcPr anchor="ctr">
                    <a:lnL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800"/>
                    </a:p>
                  </a:txBody>
                  <a:tcPr anchor="ctr">
                    <a:lnL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0076757"/>
                  </a:ext>
                </a:extLst>
              </a:tr>
              <a:tr h="8761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/>
                        <a:t>시스템 설계 및 </a:t>
                      </a:r>
                      <a:endParaRPr lang="en-US" altLang="ko-KR" sz="2400" dirty="0"/>
                    </a:p>
                    <a:p>
                      <a:pPr algn="ctr" latinLnBrk="1"/>
                      <a:r>
                        <a:rPr lang="ko-KR" altLang="en-US" sz="2400" dirty="0"/>
                        <a:t>상세 설계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buFontTx/>
                        <a:buNone/>
                      </a:pPr>
                      <a:r>
                        <a:rPr lang="en-US" altLang="ko-KR" sz="2100" dirty="0"/>
                        <a:t>- </a:t>
                      </a:r>
                      <a:r>
                        <a:rPr lang="ko-KR" altLang="en-US" sz="2100" dirty="0"/>
                        <a:t>시스템 설계</a:t>
                      </a:r>
                      <a:endParaRPr lang="en-US" altLang="ko-KR" sz="2100" dirty="0"/>
                    </a:p>
                    <a:p>
                      <a:pPr marL="0" indent="0" algn="just" latinLnBrk="1">
                        <a:buFontTx/>
                        <a:buNone/>
                      </a:pPr>
                      <a:r>
                        <a:rPr lang="en-US" altLang="ko-KR" sz="2100" dirty="0"/>
                        <a:t>-</a:t>
                      </a:r>
                      <a:r>
                        <a:rPr lang="ko-KR" altLang="en-US" sz="2100" dirty="0"/>
                        <a:t> 상세 설계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800" dirty="0"/>
                    </a:p>
                  </a:txBody>
                  <a:tcPr anchor="ctr">
                    <a:lnL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800" dirty="0"/>
                    </a:p>
                  </a:txBody>
                  <a:tcPr anchor="ctr">
                    <a:lnL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67F9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800"/>
                    </a:p>
                  </a:txBody>
                  <a:tcPr anchor="ctr">
                    <a:lnL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800" dirty="0"/>
                    </a:p>
                  </a:txBody>
                  <a:tcPr anchor="ctr">
                    <a:lnL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800" dirty="0"/>
                    </a:p>
                  </a:txBody>
                  <a:tcPr anchor="ctr">
                    <a:lnL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800" dirty="0"/>
                    </a:p>
                  </a:txBody>
                  <a:tcPr anchor="ctr">
                    <a:lnL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800"/>
                    </a:p>
                  </a:txBody>
                  <a:tcPr anchor="ctr">
                    <a:lnL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800"/>
                    </a:p>
                  </a:txBody>
                  <a:tcPr anchor="ctr">
                    <a:lnL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800"/>
                    </a:p>
                  </a:txBody>
                  <a:tcPr anchor="ctr">
                    <a:lnL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800"/>
                    </a:p>
                  </a:txBody>
                  <a:tcPr anchor="ctr">
                    <a:lnL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800"/>
                    </a:p>
                  </a:txBody>
                  <a:tcPr anchor="ctr">
                    <a:lnL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234663"/>
                  </a:ext>
                </a:extLst>
              </a:tr>
              <a:tr h="8761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/>
                        <a:t>구현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2100" dirty="0"/>
                        <a:t>- </a:t>
                      </a:r>
                      <a:r>
                        <a:rPr lang="ko-KR" altLang="en-US" sz="2100" dirty="0"/>
                        <a:t>하드웨어</a:t>
                      </a:r>
                      <a:r>
                        <a:rPr lang="en-US" altLang="ko-KR" sz="2100" dirty="0"/>
                        <a:t>, </a:t>
                      </a:r>
                      <a:r>
                        <a:rPr lang="ko-KR" altLang="en-US" sz="2100" dirty="0"/>
                        <a:t>앱 디자인</a:t>
                      </a:r>
                      <a:endParaRPr lang="en-US" altLang="ko-KR" sz="2100" dirty="0"/>
                    </a:p>
                    <a:p>
                      <a:pPr marL="0" indent="0" algn="just" latinLnBrk="1">
                        <a:buFontTx/>
                        <a:buNone/>
                      </a:pPr>
                      <a:r>
                        <a:rPr lang="en-US" altLang="ko-KR" sz="2100" dirty="0"/>
                        <a:t>- </a:t>
                      </a:r>
                      <a:r>
                        <a:rPr lang="ko-KR" altLang="en-US" sz="2100" dirty="0"/>
                        <a:t>코딩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800" dirty="0"/>
                    </a:p>
                  </a:txBody>
                  <a:tcPr anchor="ctr">
                    <a:lnL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800" dirty="0"/>
                    </a:p>
                  </a:txBody>
                  <a:tcPr anchor="ctr">
                    <a:lnL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800" dirty="0"/>
                    </a:p>
                  </a:txBody>
                  <a:tcPr anchor="ctr">
                    <a:lnL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67F9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800" dirty="0"/>
                    </a:p>
                  </a:txBody>
                  <a:tcPr anchor="ctr">
                    <a:lnL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67F9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800" dirty="0"/>
                    </a:p>
                  </a:txBody>
                  <a:tcPr anchor="ctr">
                    <a:lnL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67F9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800" dirty="0"/>
                    </a:p>
                  </a:txBody>
                  <a:tcPr anchor="ctr">
                    <a:lnL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67F9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800" dirty="0"/>
                    </a:p>
                  </a:txBody>
                  <a:tcPr anchor="ctr">
                    <a:lnL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800" dirty="0"/>
                    </a:p>
                  </a:txBody>
                  <a:tcPr anchor="ctr">
                    <a:lnL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800"/>
                    </a:p>
                  </a:txBody>
                  <a:tcPr anchor="ctr">
                    <a:lnL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800"/>
                    </a:p>
                  </a:txBody>
                  <a:tcPr anchor="ctr">
                    <a:lnL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800"/>
                    </a:p>
                  </a:txBody>
                  <a:tcPr anchor="ctr">
                    <a:lnL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4007918"/>
                  </a:ext>
                </a:extLst>
              </a:tr>
              <a:tr h="10294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/>
                        <a:t>시험 및 데모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2100" dirty="0"/>
                        <a:t>- </a:t>
                      </a:r>
                      <a:r>
                        <a:rPr lang="ko-KR" altLang="en-US" sz="2100" dirty="0"/>
                        <a:t>유닛 테스트</a:t>
                      </a:r>
                      <a:endParaRPr lang="en-US" altLang="ko-KR" sz="2100" dirty="0"/>
                    </a:p>
                    <a:p>
                      <a:pPr marL="0" indent="0" algn="just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2100" dirty="0"/>
                        <a:t>- </a:t>
                      </a:r>
                      <a:r>
                        <a:rPr lang="ko-KR" altLang="en-US" sz="2100" dirty="0"/>
                        <a:t>통합 테스트</a:t>
                      </a:r>
                      <a:endParaRPr lang="en-US" altLang="ko-KR" sz="2100" dirty="0"/>
                    </a:p>
                    <a:p>
                      <a:pPr marL="0" indent="0" algn="just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2100" dirty="0"/>
                        <a:t>- </a:t>
                      </a:r>
                      <a:r>
                        <a:rPr lang="ko-KR" altLang="en-US" sz="2100" dirty="0"/>
                        <a:t>안정화 작업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800"/>
                    </a:p>
                  </a:txBody>
                  <a:tcPr anchor="ctr">
                    <a:lnL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800"/>
                    </a:p>
                  </a:txBody>
                  <a:tcPr anchor="ctr">
                    <a:lnL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800" dirty="0"/>
                    </a:p>
                  </a:txBody>
                  <a:tcPr anchor="ctr">
                    <a:lnL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67F9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800" dirty="0"/>
                    </a:p>
                  </a:txBody>
                  <a:tcPr anchor="ctr">
                    <a:lnL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67F9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800" dirty="0"/>
                    </a:p>
                  </a:txBody>
                  <a:tcPr anchor="ctr">
                    <a:lnL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67F9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800" dirty="0"/>
                    </a:p>
                  </a:txBody>
                  <a:tcPr anchor="ctr">
                    <a:lnL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67F9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800" dirty="0"/>
                    </a:p>
                  </a:txBody>
                  <a:tcPr anchor="ctr">
                    <a:lnL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67F9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800" dirty="0"/>
                    </a:p>
                  </a:txBody>
                  <a:tcPr anchor="ctr">
                    <a:lnL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800" dirty="0"/>
                    </a:p>
                  </a:txBody>
                  <a:tcPr anchor="ctr">
                    <a:lnL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800"/>
                    </a:p>
                  </a:txBody>
                  <a:tcPr anchor="ctr">
                    <a:lnL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800"/>
                    </a:p>
                  </a:txBody>
                  <a:tcPr anchor="ctr">
                    <a:lnL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1891205"/>
                  </a:ext>
                </a:extLst>
              </a:tr>
              <a:tr h="8761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/>
                        <a:t>문서화 및 발표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2100" dirty="0"/>
                        <a:t>- </a:t>
                      </a:r>
                      <a:r>
                        <a:rPr lang="ko-KR" altLang="en-US" sz="2100" dirty="0"/>
                        <a:t>중간 보고서 발표</a:t>
                      </a:r>
                      <a:endParaRPr lang="en-US" altLang="ko-KR" sz="2100" dirty="0"/>
                    </a:p>
                    <a:p>
                      <a:pPr marL="0" indent="0" algn="just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2100" dirty="0"/>
                        <a:t>- </a:t>
                      </a:r>
                      <a:r>
                        <a:rPr lang="ko-KR" altLang="en-US" sz="2100" dirty="0"/>
                        <a:t>데모 발표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800"/>
                    </a:p>
                  </a:txBody>
                  <a:tcPr anchor="ctr">
                    <a:lnL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800"/>
                    </a:p>
                  </a:txBody>
                  <a:tcPr anchor="ctr">
                    <a:lnL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800" dirty="0"/>
                    </a:p>
                  </a:txBody>
                  <a:tcPr anchor="ctr">
                    <a:lnL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800" dirty="0"/>
                    </a:p>
                  </a:txBody>
                  <a:tcPr anchor="ctr">
                    <a:lnL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67F9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800" dirty="0"/>
                    </a:p>
                  </a:txBody>
                  <a:tcPr anchor="ctr">
                    <a:lnL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67F9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800" dirty="0"/>
                    </a:p>
                  </a:txBody>
                  <a:tcPr anchor="ctr">
                    <a:lnL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800" dirty="0"/>
                    </a:p>
                  </a:txBody>
                  <a:tcPr anchor="ctr">
                    <a:lnL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67F9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800" dirty="0"/>
                    </a:p>
                  </a:txBody>
                  <a:tcPr anchor="ctr">
                    <a:lnL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800"/>
                    </a:p>
                  </a:txBody>
                  <a:tcPr anchor="ctr">
                    <a:lnL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800" dirty="0"/>
                    </a:p>
                  </a:txBody>
                  <a:tcPr anchor="ctr">
                    <a:lnL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67F9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800"/>
                    </a:p>
                  </a:txBody>
                  <a:tcPr anchor="ctr">
                    <a:lnL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2065924"/>
                  </a:ext>
                </a:extLst>
              </a:tr>
              <a:tr h="8761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/>
                        <a:t>유지 보수 및</a:t>
                      </a:r>
                      <a:endParaRPr lang="en-US" altLang="ko-KR" sz="2400" dirty="0"/>
                    </a:p>
                    <a:p>
                      <a:pPr algn="ctr" latinLnBrk="1"/>
                      <a:r>
                        <a:rPr lang="ko-KR" altLang="en-US" sz="2400" dirty="0"/>
                        <a:t>최종 데모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buFont typeface="Arial" panose="020B0604020202020204" pitchFamily="34" charset="0"/>
                        <a:buNone/>
                      </a:pPr>
                      <a:endParaRPr lang="ko-KR" altLang="en-US" sz="2100" dirty="0"/>
                    </a:p>
                  </a:txBody>
                  <a:tcPr anchor="ctr">
                    <a:lnL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800"/>
                    </a:p>
                  </a:txBody>
                  <a:tcPr anchor="ctr">
                    <a:lnL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800"/>
                    </a:p>
                  </a:txBody>
                  <a:tcPr anchor="ctr">
                    <a:lnL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800"/>
                    </a:p>
                  </a:txBody>
                  <a:tcPr anchor="ctr">
                    <a:lnL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800"/>
                    </a:p>
                  </a:txBody>
                  <a:tcPr anchor="ctr">
                    <a:lnL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800"/>
                    </a:p>
                  </a:txBody>
                  <a:tcPr anchor="ctr">
                    <a:lnL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800" dirty="0"/>
                    </a:p>
                  </a:txBody>
                  <a:tcPr anchor="ctr">
                    <a:lnL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800" dirty="0"/>
                    </a:p>
                  </a:txBody>
                  <a:tcPr anchor="ctr">
                    <a:lnL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800" dirty="0"/>
                    </a:p>
                  </a:txBody>
                  <a:tcPr anchor="ctr">
                    <a:lnL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67F9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800" dirty="0"/>
                    </a:p>
                  </a:txBody>
                  <a:tcPr anchor="ctr">
                    <a:lnL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67F9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800" dirty="0"/>
                    </a:p>
                  </a:txBody>
                  <a:tcPr anchor="ctr">
                    <a:lnL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800" dirty="0"/>
                    </a:p>
                  </a:txBody>
                  <a:tcPr anchor="ctr">
                    <a:lnL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2128505"/>
                  </a:ext>
                </a:extLst>
              </a:tr>
              <a:tr h="8761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/>
                        <a:t>한국 공학 대전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buFont typeface="Arial" panose="020B0604020202020204" pitchFamily="34" charset="0"/>
                        <a:buNone/>
                      </a:pPr>
                      <a:endParaRPr lang="ko-KR" altLang="en-US" sz="2100" dirty="0"/>
                    </a:p>
                  </a:txBody>
                  <a:tcPr anchor="ctr">
                    <a:lnL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800"/>
                    </a:p>
                  </a:txBody>
                  <a:tcPr anchor="ctr">
                    <a:lnL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800"/>
                    </a:p>
                  </a:txBody>
                  <a:tcPr anchor="ctr">
                    <a:lnL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800"/>
                    </a:p>
                  </a:txBody>
                  <a:tcPr anchor="ctr">
                    <a:lnL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800"/>
                    </a:p>
                  </a:txBody>
                  <a:tcPr anchor="ctr">
                    <a:lnL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800"/>
                    </a:p>
                  </a:txBody>
                  <a:tcPr anchor="ctr">
                    <a:lnL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800"/>
                    </a:p>
                  </a:txBody>
                  <a:tcPr anchor="ctr">
                    <a:lnL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800"/>
                    </a:p>
                  </a:txBody>
                  <a:tcPr anchor="ctr">
                    <a:lnL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800" dirty="0"/>
                    </a:p>
                  </a:txBody>
                  <a:tcPr anchor="ctr">
                    <a:lnL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800" dirty="0"/>
                    </a:p>
                  </a:txBody>
                  <a:tcPr anchor="ctr">
                    <a:lnL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800" dirty="0"/>
                    </a:p>
                  </a:txBody>
                  <a:tcPr anchor="ctr">
                    <a:lnL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67F9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800" dirty="0"/>
                    </a:p>
                  </a:txBody>
                  <a:tcPr anchor="ctr">
                    <a:lnL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3824167"/>
                  </a:ext>
                </a:extLst>
              </a:tr>
              <a:tr h="8761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/>
                        <a:t>졸업작품</a:t>
                      </a:r>
                      <a:endParaRPr lang="en-US" altLang="ko-KR" sz="2400" dirty="0"/>
                    </a:p>
                    <a:p>
                      <a:pPr algn="ctr" latinLnBrk="1"/>
                      <a:r>
                        <a:rPr lang="ko-KR" altLang="en-US" sz="2400" dirty="0"/>
                        <a:t>최종 보고서 작성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buFont typeface="Arial" panose="020B0604020202020204" pitchFamily="34" charset="0"/>
                        <a:buNone/>
                      </a:pPr>
                      <a:endParaRPr lang="ko-KR" altLang="en-US" sz="2100" dirty="0"/>
                    </a:p>
                  </a:txBody>
                  <a:tcPr anchor="ctr">
                    <a:lnL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800"/>
                    </a:p>
                  </a:txBody>
                  <a:tcPr anchor="ctr">
                    <a:lnL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800"/>
                    </a:p>
                  </a:txBody>
                  <a:tcPr anchor="ctr">
                    <a:lnL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800" dirty="0"/>
                    </a:p>
                  </a:txBody>
                  <a:tcPr anchor="ctr">
                    <a:lnL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800"/>
                    </a:p>
                  </a:txBody>
                  <a:tcPr anchor="ctr">
                    <a:lnL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800"/>
                    </a:p>
                  </a:txBody>
                  <a:tcPr anchor="ctr">
                    <a:lnL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800"/>
                    </a:p>
                  </a:txBody>
                  <a:tcPr anchor="ctr">
                    <a:lnL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800"/>
                    </a:p>
                  </a:txBody>
                  <a:tcPr anchor="ctr">
                    <a:lnL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800"/>
                    </a:p>
                  </a:txBody>
                  <a:tcPr anchor="ctr">
                    <a:lnL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800"/>
                    </a:p>
                  </a:txBody>
                  <a:tcPr anchor="ctr">
                    <a:lnL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800" dirty="0"/>
                    </a:p>
                  </a:txBody>
                  <a:tcPr anchor="ctr">
                    <a:lnL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67F9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800" dirty="0"/>
                    </a:p>
                  </a:txBody>
                  <a:tcPr anchor="ctr">
                    <a:lnL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67F9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4739451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3E2D686E-8575-C978-893E-4B172699EB98}"/>
              </a:ext>
            </a:extLst>
          </p:cNvPr>
          <p:cNvGraphicFramePr>
            <a:graphicFrameLocks noGrp="1"/>
          </p:cNvGraphicFramePr>
          <p:nvPr/>
        </p:nvGraphicFramePr>
        <p:xfrm>
          <a:off x="11269362" y="13666573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187779256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51018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315459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E6F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E48E397-67D8-72FF-A6F2-4AB6F16917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E39900AB-95DF-2002-318C-10A0971AA28D}"/>
              </a:ext>
            </a:extLst>
          </p:cNvPr>
          <p:cNvGrpSpPr/>
          <p:nvPr/>
        </p:nvGrpSpPr>
        <p:grpSpPr>
          <a:xfrm>
            <a:off x="809825" y="674834"/>
            <a:ext cx="16668349" cy="8937333"/>
            <a:chOff x="0" y="0"/>
            <a:chExt cx="4390018" cy="2353865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7A4891BB-B74A-20D9-98AF-5815F4369667}"/>
                </a:ext>
              </a:extLst>
            </p:cNvPr>
            <p:cNvSpPr/>
            <p:nvPr/>
          </p:nvSpPr>
          <p:spPr>
            <a:xfrm>
              <a:off x="0" y="0"/>
              <a:ext cx="4390018" cy="2353865"/>
            </a:xfrm>
            <a:custGeom>
              <a:avLst/>
              <a:gdLst/>
              <a:ahLst/>
              <a:cxnLst/>
              <a:rect l="l" t="t" r="r" b="b"/>
              <a:pathLst>
                <a:path w="4390018" h="2353865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C3D25B84-B5EB-FA16-5B58-92C30243C61B}"/>
                </a:ext>
              </a:extLst>
            </p:cNvPr>
            <p:cNvSpPr txBox="1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>
            <a:extLst>
              <a:ext uri="{FF2B5EF4-FFF2-40B4-BE49-F238E27FC236}">
                <a16:creationId xmlns:a16="http://schemas.microsoft.com/office/drawing/2014/main" id="{0034BF34-F49F-0FF8-EEFD-AEACFEFF38DF}"/>
              </a:ext>
            </a:extLst>
          </p:cNvPr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w="19050" cap="flat">
            <a:solidFill>
              <a:srgbClr val="3087B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9" name="TextBox 29">
            <a:extLst>
              <a:ext uri="{FF2B5EF4-FFF2-40B4-BE49-F238E27FC236}">
                <a16:creationId xmlns:a16="http://schemas.microsoft.com/office/drawing/2014/main" id="{52730DAE-492C-7D49-B3C0-B772801652F2}"/>
              </a:ext>
            </a:extLst>
          </p:cNvPr>
          <p:cNvSpPr txBox="1"/>
          <p:nvPr/>
        </p:nvSpPr>
        <p:spPr>
          <a:xfrm>
            <a:off x="7443971" y="3603909"/>
            <a:ext cx="3411127" cy="1935141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endParaRPr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ABD7E4E-732D-4A9B-0D94-4B1254A536A4}"/>
              </a:ext>
            </a:extLst>
          </p:cNvPr>
          <p:cNvSpPr txBox="1"/>
          <p:nvPr/>
        </p:nvSpPr>
        <p:spPr>
          <a:xfrm>
            <a:off x="990600" y="852295"/>
            <a:ext cx="56028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567F98"/>
                </a:solidFill>
                <a:latin typeface="210 밀레니얼" panose="020B0600000101010101" charset="-127"/>
                <a:ea typeface="210 밀레니얼" panose="020B0600000101010101" charset="-127"/>
              </a:rPr>
              <a:t>8. </a:t>
            </a:r>
            <a:r>
              <a:rPr lang="ko-KR" altLang="en-US" sz="4000" b="1" dirty="0">
                <a:solidFill>
                  <a:srgbClr val="567F98"/>
                </a:solidFill>
                <a:latin typeface="210 밀레니얼" panose="020B0600000101010101" charset="-127"/>
                <a:ea typeface="210 밀레니얼" panose="020B0600000101010101" charset="-127"/>
              </a:rPr>
              <a:t>필요기술 및 참고문헌</a:t>
            </a:r>
          </a:p>
        </p:txBody>
      </p:sp>
      <p:sp>
        <p:nvSpPr>
          <p:cNvPr id="6" name="TextBox 13">
            <a:extLst>
              <a:ext uri="{FF2B5EF4-FFF2-40B4-BE49-F238E27FC236}">
                <a16:creationId xmlns:a16="http://schemas.microsoft.com/office/drawing/2014/main" id="{59459074-05A4-9DFA-2819-CD06FFA443E0}"/>
              </a:ext>
            </a:extLst>
          </p:cNvPr>
          <p:cNvSpPr txBox="1"/>
          <p:nvPr/>
        </p:nvSpPr>
        <p:spPr>
          <a:xfrm>
            <a:off x="16318844" y="970456"/>
            <a:ext cx="948076" cy="3596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079"/>
              </a:lnSpc>
              <a:spcBef>
                <a:spcPct val="0"/>
              </a:spcBef>
            </a:pPr>
            <a:r>
              <a:rPr lang="en-US" sz="2199" u="none" strike="noStrike" dirty="0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TripleK</a:t>
            </a:r>
          </a:p>
        </p:txBody>
      </p:sp>
      <p:sp>
        <p:nvSpPr>
          <p:cNvPr id="9" name="TextBox 19">
            <a:extLst>
              <a:ext uri="{FF2B5EF4-FFF2-40B4-BE49-F238E27FC236}">
                <a16:creationId xmlns:a16="http://schemas.microsoft.com/office/drawing/2014/main" id="{F0BD91D8-5B03-E4F2-AF5E-3AB54CA8DF64}"/>
              </a:ext>
            </a:extLst>
          </p:cNvPr>
          <p:cNvSpPr txBox="1"/>
          <p:nvPr/>
        </p:nvSpPr>
        <p:spPr>
          <a:xfrm>
            <a:off x="5342988" y="2032666"/>
            <a:ext cx="7602024" cy="11541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ko-KR" altLang="en-US" sz="5800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필요기술 및 참고문헌</a:t>
            </a:r>
            <a:endParaRPr lang="en-US" sz="5800" dirty="0">
              <a:solidFill>
                <a:srgbClr val="1D2A3A"/>
              </a:solidFill>
              <a:latin typeface="210 밀레니얼"/>
              <a:ea typeface="210 밀레니얼"/>
              <a:cs typeface="210 밀레니얼"/>
              <a:sym typeface="210 밀레니얼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17E38BC-AF75-FF02-4B0A-D9E1A531F8C0}"/>
              </a:ext>
            </a:extLst>
          </p:cNvPr>
          <p:cNvSpPr txBox="1"/>
          <p:nvPr/>
        </p:nvSpPr>
        <p:spPr>
          <a:xfrm>
            <a:off x="1462271" y="3570164"/>
            <a:ext cx="7300729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>
                <a:latin typeface="210 밀레니얼 Light" panose="020B0600000101010101" charset="-127"/>
                <a:ea typeface="210 밀레니얼 Light" panose="020B0600000101010101" charset="-127"/>
              </a:rPr>
              <a:t>구글 </a:t>
            </a:r>
            <a:r>
              <a:rPr lang="en-US" altLang="ko-KR" sz="2200" dirty="0">
                <a:latin typeface="210 밀레니얼 Light" panose="020B0600000101010101" charset="-127"/>
                <a:ea typeface="210 밀레니얼 Light" panose="020B0600000101010101" charset="-127"/>
              </a:rPr>
              <a:t>TTS API</a:t>
            </a:r>
          </a:p>
          <a:p>
            <a:pPr algn="l" fontAlgn="base">
              <a:spcBef>
                <a:spcPts val="300"/>
              </a:spcBef>
              <a:spcAft>
                <a:spcPts val="300"/>
              </a:spcAft>
            </a:pPr>
            <a:r>
              <a:rPr lang="en-US" altLang="ko-KR" sz="2200" b="0" i="0" dirty="0">
                <a:solidFill>
                  <a:srgbClr val="000000"/>
                </a:solidFill>
                <a:effectLst/>
                <a:latin typeface="210 밀레니얼 Light" panose="020B0600000101010101" charset="-127"/>
                <a:ea typeface="210 밀레니얼 Light" panose="020B0600000101010101" charset="-127"/>
                <a:hlinkClick r:id="rId3" tooltip="https://cloud.google.com/text-to-speech/docs/apis?hl=ko"/>
              </a:rPr>
              <a:t>https://cloud.google.com/text-to-speech/docs/apis?hl=ko</a:t>
            </a:r>
            <a:endParaRPr lang="en-US" altLang="ko-KR" sz="2200" b="0" i="0" dirty="0">
              <a:solidFill>
                <a:srgbClr val="000000"/>
              </a:solidFill>
              <a:effectLst/>
              <a:latin typeface="210 밀레니얼 Light" panose="020B0600000101010101" charset="-127"/>
              <a:ea typeface="210 밀레니얼 Light" panose="020B0600000101010101" charset="-127"/>
            </a:endParaRPr>
          </a:p>
          <a:p>
            <a:pPr marL="285750" indent="-285750" algn="l" fontAlgn="base">
              <a:spcBef>
                <a:spcPts val="300"/>
              </a:spcBef>
              <a:spcAft>
                <a:spcPts val="300"/>
              </a:spcAft>
              <a:buFontTx/>
              <a:buChar char="-"/>
            </a:pPr>
            <a:endParaRPr lang="en-US" altLang="ko-KR" sz="2200" dirty="0">
              <a:solidFill>
                <a:srgbClr val="000000"/>
              </a:solidFill>
              <a:latin typeface="210 밀레니얼 Light" panose="020B0600000101010101" charset="-127"/>
              <a:ea typeface="210 밀레니얼 Light" panose="020B0600000101010101" charset="-127"/>
            </a:endParaRPr>
          </a:p>
          <a:p>
            <a:pPr fontAlgn="base">
              <a:spcBef>
                <a:spcPts val="300"/>
              </a:spcBef>
              <a:spcAft>
                <a:spcPts val="300"/>
              </a:spcAft>
            </a:pPr>
            <a:r>
              <a:rPr lang="en-US" altLang="ko-KR" sz="2200" b="0" i="0" dirty="0">
                <a:solidFill>
                  <a:srgbClr val="000000"/>
                </a:solidFill>
                <a:effectLst/>
                <a:latin typeface="210 밀레니얼 Light" panose="020B0600000101010101" charset="-127"/>
                <a:ea typeface="210 밀레니얼 Light" panose="020B0600000101010101" charset="-127"/>
              </a:rPr>
              <a:t>AWS IOT</a:t>
            </a:r>
            <a:r>
              <a:rPr lang="ko-KR" altLang="en-US" sz="2200" b="0" i="0" dirty="0">
                <a:solidFill>
                  <a:srgbClr val="000000"/>
                </a:solidFill>
                <a:effectLst/>
                <a:latin typeface="210 밀레니얼 Light" panose="020B0600000101010101" charset="-127"/>
                <a:ea typeface="210 밀레니얼 Light" panose="020B0600000101010101" charset="-127"/>
              </a:rPr>
              <a:t>를 통한 </a:t>
            </a:r>
            <a:r>
              <a:rPr lang="en-US" altLang="ko-KR" sz="2200" b="0" i="0" dirty="0">
                <a:solidFill>
                  <a:srgbClr val="000000"/>
                </a:solidFill>
                <a:effectLst/>
                <a:latin typeface="210 밀레니얼 Light" panose="020B0600000101010101" charset="-127"/>
                <a:ea typeface="210 밀레니얼 Light" panose="020B0600000101010101" charset="-127"/>
              </a:rPr>
              <a:t>MQTT client </a:t>
            </a:r>
            <a:r>
              <a:rPr lang="ko-KR" altLang="en-US" sz="2200" b="0" i="0" dirty="0">
                <a:solidFill>
                  <a:srgbClr val="000000"/>
                </a:solidFill>
                <a:effectLst/>
                <a:latin typeface="210 밀레니얼 Light" panose="020B0600000101010101" charset="-127"/>
                <a:ea typeface="210 밀레니얼 Light" panose="020B0600000101010101" charset="-127"/>
              </a:rPr>
              <a:t>영상 스트리밍</a:t>
            </a:r>
          </a:p>
          <a:p>
            <a:pPr algn="l" fontAlgn="base">
              <a:spcBef>
                <a:spcPts val="300"/>
              </a:spcBef>
              <a:spcAft>
                <a:spcPts val="300"/>
              </a:spcAft>
            </a:pPr>
            <a:endParaRPr lang="en-US" altLang="ko-KR" sz="2200" dirty="0">
              <a:solidFill>
                <a:srgbClr val="000000"/>
              </a:solidFill>
              <a:latin typeface="210 밀레니얼 Light" panose="020B0600000101010101" charset="-127"/>
              <a:ea typeface="210 밀레니얼 Light" panose="020B0600000101010101" charset="-127"/>
            </a:endParaRPr>
          </a:p>
          <a:p>
            <a:pPr algn="l" fontAlgn="base">
              <a:spcBef>
                <a:spcPts val="300"/>
              </a:spcBef>
              <a:spcAft>
                <a:spcPts val="300"/>
              </a:spcAft>
            </a:pPr>
            <a:r>
              <a:rPr lang="en-US" altLang="ko-KR" sz="2200" b="0" i="0" dirty="0">
                <a:solidFill>
                  <a:srgbClr val="000000"/>
                </a:solidFill>
                <a:effectLst/>
                <a:latin typeface="210 밀레니얼 Light" panose="020B0600000101010101" charset="-127"/>
                <a:ea typeface="210 밀레니얼 Light" panose="020B0600000101010101" charset="-127"/>
              </a:rPr>
              <a:t>Yolo </a:t>
            </a:r>
            <a:r>
              <a:rPr lang="ko-KR" altLang="en-US" sz="2200" b="0" i="0" dirty="0">
                <a:solidFill>
                  <a:srgbClr val="000000"/>
                </a:solidFill>
                <a:effectLst/>
                <a:latin typeface="210 밀레니얼 Light" panose="020B0600000101010101" charset="-127"/>
                <a:ea typeface="210 밀레니얼 Light" panose="020B0600000101010101" charset="-127"/>
              </a:rPr>
              <a:t>사물 인식</a:t>
            </a:r>
            <a:endParaRPr lang="en-US" altLang="ko-KR" sz="2200" b="0" i="0" dirty="0">
              <a:solidFill>
                <a:srgbClr val="000000"/>
              </a:solidFill>
              <a:effectLst/>
              <a:latin typeface="210 밀레니얼 Light" panose="020B0600000101010101" charset="-127"/>
              <a:ea typeface="210 밀레니얼 Light" panose="020B0600000101010101" charset="-127"/>
            </a:endParaRPr>
          </a:p>
          <a:p>
            <a:pPr algn="l" fontAlgn="base">
              <a:spcBef>
                <a:spcPts val="300"/>
              </a:spcBef>
              <a:spcAft>
                <a:spcPts val="300"/>
              </a:spcAft>
            </a:pPr>
            <a:endParaRPr lang="en-US" altLang="ko-KR" b="0" i="0" dirty="0">
              <a:solidFill>
                <a:srgbClr val="000000"/>
              </a:solidFill>
              <a:effectLst/>
              <a:latin typeface="inherit"/>
            </a:endParaRPr>
          </a:p>
          <a:p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8F53632-AF97-1CAE-9BA1-BCBDFE23BC48}"/>
              </a:ext>
            </a:extLst>
          </p:cNvPr>
          <p:cNvSpPr txBox="1"/>
          <p:nvPr/>
        </p:nvSpPr>
        <p:spPr>
          <a:xfrm>
            <a:off x="9194850" y="3518505"/>
            <a:ext cx="7851474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>
                <a:latin typeface="210 밀레니얼 Light" panose="020B0600000101010101" charset="-127"/>
                <a:ea typeface="210 밀레니얼 Light" panose="020B0600000101010101" charset="-127"/>
              </a:rPr>
              <a:t>오픈 </a:t>
            </a:r>
            <a:r>
              <a:rPr lang="ko-KR" altLang="en-US" sz="2200" dirty="0" err="1">
                <a:latin typeface="210 밀레니얼 Light" panose="020B0600000101010101" charset="-127"/>
                <a:ea typeface="210 밀레니얼 Light" panose="020B0600000101010101" charset="-127"/>
              </a:rPr>
              <a:t>글래스</a:t>
            </a:r>
            <a:r>
              <a:rPr lang="ko-KR" altLang="en-US" sz="2200" dirty="0">
                <a:latin typeface="210 밀레니얼 Light" panose="020B0600000101010101" charset="-127"/>
                <a:ea typeface="210 밀레니얼 Light" panose="020B0600000101010101" charset="-127"/>
              </a:rPr>
              <a:t> 프로젝트</a:t>
            </a:r>
            <a:endParaRPr lang="en-US" altLang="ko-KR" sz="2200" dirty="0">
              <a:latin typeface="210 밀레니얼 Light" panose="020B0600000101010101" charset="-127"/>
              <a:ea typeface="210 밀레니얼 Light" panose="020B0600000101010101" charset="-127"/>
            </a:endParaRPr>
          </a:p>
          <a:p>
            <a:r>
              <a:rPr lang="en-US" altLang="ko-KR" sz="2200" b="0" i="0" dirty="0">
                <a:effectLst/>
                <a:latin typeface="210 밀레니얼 Light" panose="020B0600000101010101" charset="-127"/>
                <a:ea typeface="210 밀레니얼 Light" panose="020B0600000101010101" charset="-127"/>
                <a:hlinkClick r:id="rId4" tooltip="https://github.com/BasedHardware/OpenGlass"/>
              </a:rPr>
              <a:t>https://github.com/BasedHardware/OpenGlass</a:t>
            </a:r>
            <a:endParaRPr lang="en-US" altLang="ko-KR" sz="2200" b="0" i="0" dirty="0">
              <a:effectLst/>
              <a:latin typeface="210 밀레니얼 Light" panose="020B0600000101010101" charset="-127"/>
              <a:ea typeface="210 밀레니얼 Light" panose="020B0600000101010101" charset="-127"/>
            </a:endParaRPr>
          </a:p>
          <a:p>
            <a:pPr marL="285750" indent="-285750">
              <a:buFontTx/>
              <a:buChar char="-"/>
            </a:pPr>
            <a:endParaRPr lang="en-US" altLang="ko-KR" sz="2200" dirty="0">
              <a:latin typeface="210 밀레니얼 Light" panose="020B0600000101010101" charset="-127"/>
              <a:ea typeface="210 밀레니얼 Light" panose="020B0600000101010101" charset="-127"/>
            </a:endParaRPr>
          </a:p>
          <a:p>
            <a:r>
              <a:rPr lang="ko-KR" altLang="en-US" sz="2200" b="0" i="0" dirty="0" err="1">
                <a:effectLst/>
                <a:latin typeface="210 밀레니얼 Light" panose="020B0600000101010101" charset="-127"/>
                <a:ea typeface="210 밀레니얼 Light" panose="020B0600000101010101" charset="-127"/>
              </a:rPr>
              <a:t>시각장애인보행편의를위한요구사항분석연구</a:t>
            </a:r>
            <a:endParaRPr lang="en-US" altLang="ko-KR" sz="2200" dirty="0">
              <a:latin typeface="210 밀레니얼 Light" panose="020B0600000101010101" charset="-127"/>
              <a:ea typeface="210 밀레니얼 Light" panose="020B0600000101010101" charset="-127"/>
            </a:endParaRPr>
          </a:p>
          <a:p>
            <a:r>
              <a:rPr lang="ko-KR" altLang="en-US" sz="2200" b="0" i="0" dirty="0">
                <a:effectLst/>
                <a:latin typeface="210 밀레니얼 Light" panose="020B0600000101010101" charset="-127"/>
                <a:ea typeface="210 밀레니얼 Light" panose="020B0600000101010101" charset="-127"/>
              </a:rPr>
              <a:t>한국전자통신연구원</a:t>
            </a:r>
            <a:r>
              <a:rPr lang="en-US" altLang="ko-KR" sz="2200" b="0" i="0" dirty="0">
                <a:effectLst/>
                <a:latin typeface="210 밀레니얼 Light" panose="020B0600000101010101" charset="-127"/>
                <a:ea typeface="210 밀레니얼 Light" panose="020B0600000101010101" charset="-127"/>
              </a:rPr>
              <a:t>, </a:t>
            </a:r>
            <a:r>
              <a:rPr lang="ko-KR" altLang="en-US" sz="2200" b="0" i="0" dirty="0">
                <a:effectLst/>
                <a:latin typeface="210 밀레니얼 Light" panose="020B0600000101010101" charset="-127"/>
                <a:ea typeface="210 밀레니얼 Light" panose="020B0600000101010101" charset="-127"/>
              </a:rPr>
              <a:t>한국시각장애인협회</a:t>
            </a:r>
            <a:r>
              <a:rPr lang="en-US" altLang="ko-KR" sz="2200" b="0" i="0" dirty="0">
                <a:effectLst/>
                <a:latin typeface="210 밀레니얼 Light" panose="020B0600000101010101" charset="-127"/>
                <a:ea typeface="210 밀레니얼 Light" panose="020B0600000101010101" charset="-127"/>
              </a:rPr>
              <a:t>p.48-50</a:t>
            </a:r>
          </a:p>
          <a:p>
            <a:r>
              <a:rPr lang="en-US" altLang="ko-KR" sz="2200" b="0" i="0" dirty="0">
                <a:effectLst/>
                <a:latin typeface="210 밀레니얼 Light" panose="020B0600000101010101" charset="-127"/>
                <a:ea typeface="210 밀레니얼 Light" panose="020B0600000101010101" charset="-127"/>
              </a:rPr>
              <a:t>www.kbufac.or.kr</a:t>
            </a:r>
          </a:p>
          <a:p>
            <a:endParaRPr lang="en-US" altLang="ko-KR" sz="2200" dirty="0">
              <a:latin typeface="210 밀레니얼 Light" panose="020B0600000101010101" charset="-127"/>
              <a:ea typeface="210 밀레니얼 Light" panose="020B0600000101010101" charset="-127"/>
            </a:endParaRPr>
          </a:p>
          <a:p>
            <a:r>
              <a:rPr lang="ko-KR" altLang="en-US" sz="2200" b="0" i="0" dirty="0" err="1">
                <a:effectLst/>
                <a:latin typeface="210 밀레니얼 Light" panose="020B0600000101010101" charset="-127"/>
                <a:ea typeface="210 밀레니얼 Light" panose="020B0600000101010101" charset="-127"/>
              </a:rPr>
              <a:t>모바일애플리케이션콘텐츠접근성지침</a:t>
            </a:r>
            <a:r>
              <a:rPr lang="en-US" altLang="ko-KR" sz="2200" b="0" i="0" dirty="0">
                <a:effectLst/>
                <a:latin typeface="210 밀레니얼 Light" panose="020B0600000101010101" charset="-127"/>
                <a:ea typeface="210 밀레니얼 Light" panose="020B0600000101010101" charset="-127"/>
              </a:rPr>
              <a:t>2.0 </a:t>
            </a:r>
            <a:r>
              <a:rPr lang="ko-KR" altLang="en-US" sz="2200" b="0" i="0" dirty="0">
                <a:effectLst/>
                <a:latin typeface="210 밀레니얼 Light" panose="020B0600000101010101" charset="-127"/>
                <a:ea typeface="210 밀레니얼 Light" panose="020B0600000101010101" charset="-127"/>
              </a:rPr>
              <a:t>국가표준</a:t>
            </a:r>
            <a:endParaRPr lang="en-US" altLang="ko-KR" sz="2200" b="0" i="0" dirty="0">
              <a:effectLst/>
              <a:latin typeface="210 밀레니얼 Light" panose="020B0600000101010101" charset="-127"/>
              <a:ea typeface="210 밀레니얼 Light" panose="020B0600000101010101" charset="-127"/>
            </a:endParaRPr>
          </a:p>
          <a:p>
            <a:r>
              <a:rPr lang="en-US" altLang="ko-KR" sz="2200" b="0" i="0" dirty="0">
                <a:effectLst/>
                <a:latin typeface="210 밀레니얼 Light" panose="020B0600000101010101" charset="-127"/>
                <a:ea typeface="210 밀레니얼 Light" panose="020B0600000101010101" charset="-127"/>
                <a:hlinkClick r:id="rId5" tooltip="http://www.kwacc.or.kr/Board/DataFile/668/Detail?page=2"/>
              </a:rPr>
              <a:t>http://www.kwacc.or.kr/Board/DataFile/668/Detail?page=2</a:t>
            </a:r>
            <a:endParaRPr lang="en-US" altLang="ko-KR" sz="2200" b="0" i="0" dirty="0">
              <a:effectLst/>
              <a:latin typeface="210 밀레니얼 Light" panose="020B0600000101010101" charset="-127"/>
              <a:ea typeface="210 밀레니얼 Light" panose="020B0600000101010101" charset="-127"/>
            </a:endParaRPr>
          </a:p>
          <a:p>
            <a:pPr marL="457200" indent="-457200">
              <a:buFontTx/>
              <a:buChar char="-"/>
            </a:pPr>
            <a:endParaRPr lang="en-US" altLang="ko-KR" sz="2800" dirty="0">
              <a:latin typeface="gg sans"/>
            </a:endParaRPr>
          </a:p>
          <a:p>
            <a:endParaRPr lang="en-US" altLang="ko-KR" sz="2800" dirty="0">
              <a:latin typeface="gg sans"/>
            </a:endParaRPr>
          </a:p>
          <a:p>
            <a:endParaRPr lang="en-US" altLang="ko-KR" sz="2800" b="0" i="0" dirty="0">
              <a:effectLst/>
              <a:latin typeface="inheri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FE8F664-9EE4-2E22-9CF8-BA14DD102E58}"/>
              </a:ext>
            </a:extLst>
          </p:cNvPr>
          <p:cNvSpPr txBox="1"/>
          <p:nvPr/>
        </p:nvSpPr>
        <p:spPr>
          <a:xfrm>
            <a:off x="1511251" y="7939287"/>
            <a:ext cx="15163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 err="1">
                <a:latin typeface="210 밀레니얼 Light" panose="020B0600000101010101" charset="-127"/>
                <a:ea typeface="210 밀레니얼 Light" panose="020B0600000101010101" charset="-127"/>
              </a:rPr>
              <a:t>깃허브</a:t>
            </a:r>
            <a:r>
              <a:rPr lang="ko-KR" altLang="en-US" sz="2200" dirty="0">
                <a:latin typeface="210 밀레니얼 Light" panose="020B0600000101010101" charset="-127"/>
                <a:ea typeface="210 밀레니얼 Light" panose="020B0600000101010101" charset="-127"/>
              </a:rPr>
              <a:t> 주소</a:t>
            </a:r>
            <a:endParaRPr lang="en-US" altLang="ko-KR" sz="2200" dirty="0">
              <a:latin typeface="210 밀레니얼 Light" panose="020B0600000101010101" charset="-127"/>
              <a:ea typeface="210 밀레니얼 Light" panose="020B0600000101010101" charset="-127"/>
            </a:endParaRPr>
          </a:p>
          <a:p>
            <a:r>
              <a:rPr lang="en-US" altLang="ko-KR" sz="2200" dirty="0">
                <a:latin typeface="210 밀레니얼 Light" panose="020B0600000101010101" charset="-127"/>
                <a:ea typeface="210 밀레니얼 Light" panose="020B0600000101010101" charset="-127"/>
              </a:rPr>
              <a:t>https://github.com/2025TUKCOMCD/TripleK.git</a:t>
            </a:r>
            <a:endParaRPr lang="ko-KR" altLang="en-US" sz="2200" dirty="0">
              <a:latin typeface="210 밀레니얼 Light" panose="020B0600000101010101" charset="-127"/>
              <a:ea typeface="210 밀레니얼 Light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71172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E6F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30F48DA-45B3-51C6-A4FD-5027B34F4C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452048B6-37F9-7E7C-6BEE-EC7693548401}"/>
              </a:ext>
            </a:extLst>
          </p:cNvPr>
          <p:cNvGrpSpPr/>
          <p:nvPr/>
        </p:nvGrpSpPr>
        <p:grpSpPr>
          <a:xfrm>
            <a:off x="809825" y="674834"/>
            <a:ext cx="16668349" cy="8937333"/>
            <a:chOff x="0" y="0"/>
            <a:chExt cx="4390018" cy="2353865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E1634BCB-89D7-BC14-5B8F-9B28A2663AE6}"/>
                </a:ext>
              </a:extLst>
            </p:cNvPr>
            <p:cNvSpPr/>
            <p:nvPr/>
          </p:nvSpPr>
          <p:spPr>
            <a:xfrm>
              <a:off x="0" y="0"/>
              <a:ext cx="4390018" cy="2353865"/>
            </a:xfrm>
            <a:custGeom>
              <a:avLst/>
              <a:gdLst/>
              <a:ahLst/>
              <a:cxnLst/>
              <a:rect l="l" t="t" r="r" b="b"/>
              <a:pathLst>
                <a:path w="4390018" h="2353865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F74D4C43-AC30-2AF3-2FD2-4FC9FD9A2924}"/>
                </a:ext>
              </a:extLst>
            </p:cNvPr>
            <p:cNvSpPr txBox="1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>
            <a:extLst>
              <a:ext uri="{FF2B5EF4-FFF2-40B4-BE49-F238E27FC236}">
                <a16:creationId xmlns:a16="http://schemas.microsoft.com/office/drawing/2014/main" id="{CC17FBE0-32C9-D8BC-F70F-624E5F8FE57A}"/>
              </a:ext>
            </a:extLst>
          </p:cNvPr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w="19050" cap="flat">
            <a:solidFill>
              <a:srgbClr val="3087B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9" name="TextBox 29">
            <a:extLst>
              <a:ext uri="{FF2B5EF4-FFF2-40B4-BE49-F238E27FC236}">
                <a16:creationId xmlns:a16="http://schemas.microsoft.com/office/drawing/2014/main" id="{55E9C4E5-5D6A-FFD9-248B-ED691C7FBA48}"/>
              </a:ext>
            </a:extLst>
          </p:cNvPr>
          <p:cNvSpPr txBox="1"/>
          <p:nvPr/>
        </p:nvSpPr>
        <p:spPr>
          <a:xfrm>
            <a:off x="7443971" y="3603909"/>
            <a:ext cx="3411127" cy="1935141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endParaRPr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1DB990D-5E1E-3E69-D9EC-C881A174A2A6}"/>
              </a:ext>
            </a:extLst>
          </p:cNvPr>
          <p:cNvSpPr txBox="1"/>
          <p:nvPr/>
        </p:nvSpPr>
        <p:spPr>
          <a:xfrm>
            <a:off x="990600" y="852295"/>
            <a:ext cx="56028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567F98"/>
                </a:solidFill>
                <a:latin typeface="210 밀레니얼" panose="020B0600000101010101" charset="-127"/>
                <a:ea typeface="210 밀레니얼" panose="020B0600000101010101" charset="-127"/>
              </a:rPr>
              <a:t>Q&amp;A</a:t>
            </a:r>
            <a:endParaRPr lang="ko-KR" altLang="en-US" sz="4000" b="1" dirty="0">
              <a:solidFill>
                <a:srgbClr val="567F98"/>
              </a:solidFill>
              <a:latin typeface="210 밀레니얼" panose="020B0600000101010101" charset="-127"/>
              <a:ea typeface="210 밀레니얼" panose="020B0600000101010101" charset="-127"/>
            </a:endParaRPr>
          </a:p>
        </p:txBody>
      </p:sp>
      <p:sp>
        <p:nvSpPr>
          <p:cNvPr id="6" name="TextBox 13">
            <a:extLst>
              <a:ext uri="{FF2B5EF4-FFF2-40B4-BE49-F238E27FC236}">
                <a16:creationId xmlns:a16="http://schemas.microsoft.com/office/drawing/2014/main" id="{EF8D0B49-EE5E-AE7C-C044-88D7EAAAD071}"/>
              </a:ext>
            </a:extLst>
          </p:cNvPr>
          <p:cNvSpPr txBox="1"/>
          <p:nvPr/>
        </p:nvSpPr>
        <p:spPr>
          <a:xfrm>
            <a:off x="16318844" y="970456"/>
            <a:ext cx="948076" cy="3596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079"/>
              </a:lnSpc>
              <a:spcBef>
                <a:spcPct val="0"/>
              </a:spcBef>
            </a:pPr>
            <a:r>
              <a:rPr lang="en-US" sz="2199" u="none" strike="noStrike" dirty="0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TripleK</a:t>
            </a:r>
          </a:p>
        </p:txBody>
      </p:sp>
      <p:sp>
        <p:nvSpPr>
          <p:cNvPr id="7" name="TextBox 5">
            <a:extLst>
              <a:ext uri="{FF2B5EF4-FFF2-40B4-BE49-F238E27FC236}">
                <a16:creationId xmlns:a16="http://schemas.microsoft.com/office/drawing/2014/main" id="{FA7CD472-E6CB-B44A-93D5-23105128E23D}"/>
              </a:ext>
            </a:extLst>
          </p:cNvPr>
          <p:cNvSpPr txBox="1"/>
          <p:nvPr/>
        </p:nvSpPr>
        <p:spPr>
          <a:xfrm>
            <a:off x="3530919" y="4015724"/>
            <a:ext cx="11226161" cy="17920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623"/>
              </a:lnSpc>
            </a:pPr>
            <a:r>
              <a:rPr lang="en-US" sz="10445" dirty="0" err="1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감사합니다</a:t>
            </a:r>
            <a:endParaRPr lang="en-US" sz="10445" dirty="0">
              <a:solidFill>
                <a:srgbClr val="1D2A3A"/>
              </a:solidFill>
              <a:latin typeface="210 밀레니얼"/>
              <a:ea typeface="210 밀레니얼"/>
              <a:cs typeface="210 밀레니얼"/>
              <a:sym typeface="210 밀레니얼"/>
            </a:endParaRPr>
          </a:p>
        </p:txBody>
      </p:sp>
    </p:spTree>
    <p:extLst>
      <p:ext uri="{BB962C8B-B14F-4D97-AF65-F5344CB8AC3E}">
        <p14:creationId xmlns:p14="http://schemas.microsoft.com/office/powerpoint/2010/main" val="32171107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E6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09825" y="738896"/>
            <a:ext cx="16668349" cy="8937333"/>
            <a:chOff x="0" y="0"/>
            <a:chExt cx="4390018" cy="23538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90018" cy="2353865"/>
            </a:xfrm>
            <a:custGeom>
              <a:avLst/>
              <a:gdLst/>
              <a:ahLst/>
              <a:cxnLst/>
              <a:rect l="l" t="t" r="r" b="b"/>
              <a:pathLst>
                <a:path w="4390018" h="2353865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w="19050" cap="flat">
            <a:solidFill>
              <a:srgbClr val="3087B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8" name="Group 8"/>
          <p:cNvGrpSpPr/>
          <p:nvPr/>
        </p:nvGrpSpPr>
        <p:grpSpPr>
          <a:xfrm>
            <a:off x="3563561" y="4187554"/>
            <a:ext cx="849143" cy="704277"/>
            <a:chOff x="0" y="0"/>
            <a:chExt cx="223643" cy="18548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23643" cy="185488"/>
            </a:xfrm>
            <a:custGeom>
              <a:avLst/>
              <a:gdLst/>
              <a:ahLst/>
              <a:cxnLst/>
              <a:rect l="l" t="t" r="r" b="b"/>
              <a:pathLst>
                <a:path w="223643" h="185488">
                  <a:moveTo>
                    <a:pt x="0" y="0"/>
                  </a:moveTo>
                  <a:lnTo>
                    <a:pt x="223643" y="0"/>
                  </a:lnTo>
                  <a:lnTo>
                    <a:pt x="223643" y="185488"/>
                  </a:lnTo>
                  <a:lnTo>
                    <a:pt x="0" y="185488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223643" cy="2331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496450" y="4187554"/>
            <a:ext cx="849143" cy="704277"/>
            <a:chOff x="0" y="0"/>
            <a:chExt cx="223643" cy="18548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23643" cy="185488"/>
            </a:xfrm>
            <a:custGeom>
              <a:avLst/>
              <a:gdLst/>
              <a:ahLst/>
              <a:cxnLst/>
              <a:rect l="l" t="t" r="r" b="b"/>
              <a:pathLst>
                <a:path w="223643" h="185488">
                  <a:moveTo>
                    <a:pt x="0" y="0"/>
                  </a:moveTo>
                  <a:lnTo>
                    <a:pt x="223643" y="0"/>
                  </a:lnTo>
                  <a:lnTo>
                    <a:pt x="223643" y="185488"/>
                  </a:lnTo>
                  <a:lnTo>
                    <a:pt x="0" y="185488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223643" cy="2331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3563561" y="5207563"/>
            <a:ext cx="849143" cy="704277"/>
            <a:chOff x="0" y="0"/>
            <a:chExt cx="223643" cy="185488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23643" cy="185488"/>
            </a:xfrm>
            <a:custGeom>
              <a:avLst/>
              <a:gdLst/>
              <a:ahLst/>
              <a:cxnLst/>
              <a:rect l="l" t="t" r="r" b="b"/>
              <a:pathLst>
                <a:path w="223643" h="185488">
                  <a:moveTo>
                    <a:pt x="0" y="0"/>
                  </a:moveTo>
                  <a:lnTo>
                    <a:pt x="223643" y="0"/>
                  </a:lnTo>
                  <a:lnTo>
                    <a:pt x="223643" y="185488"/>
                  </a:lnTo>
                  <a:lnTo>
                    <a:pt x="0" y="185488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223643" cy="2331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9496450" y="5207563"/>
            <a:ext cx="849143" cy="704277"/>
            <a:chOff x="0" y="0"/>
            <a:chExt cx="223643" cy="185488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23643" cy="185488"/>
            </a:xfrm>
            <a:custGeom>
              <a:avLst/>
              <a:gdLst/>
              <a:ahLst/>
              <a:cxnLst/>
              <a:rect l="l" t="t" r="r" b="b"/>
              <a:pathLst>
                <a:path w="223643" h="185488">
                  <a:moveTo>
                    <a:pt x="0" y="0"/>
                  </a:moveTo>
                  <a:lnTo>
                    <a:pt x="223643" y="0"/>
                  </a:lnTo>
                  <a:lnTo>
                    <a:pt x="223643" y="185488"/>
                  </a:lnTo>
                  <a:lnTo>
                    <a:pt x="0" y="185488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47625"/>
              <a:ext cx="223643" cy="2331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3563561" y="6196682"/>
            <a:ext cx="849143" cy="704277"/>
            <a:chOff x="0" y="0"/>
            <a:chExt cx="223643" cy="185488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223643" cy="185488"/>
            </a:xfrm>
            <a:custGeom>
              <a:avLst/>
              <a:gdLst/>
              <a:ahLst/>
              <a:cxnLst/>
              <a:rect l="l" t="t" r="r" b="b"/>
              <a:pathLst>
                <a:path w="223643" h="185488">
                  <a:moveTo>
                    <a:pt x="0" y="0"/>
                  </a:moveTo>
                  <a:lnTo>
                    <a:pt x="223643" y="0"/>
                  </a:lnTo>
                  <a:lnTo>
                    <a:pt x="223643" y="185488"/>
                  </a:lnTo>
                  <a:lnTo>
                    <a:pt x="0" y="185488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47625"/>
              <a:ext cx="223643" cy="2331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9496450" y="6196682"/>
            <a:ext cx="849143" cy="704277"/>
            <a:chOff x="0" y="0"/>
            <a:chExt cx="223643" cy="185488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223643" cy="185488"/>
            </a:xfrm>
            <a:custGeom>
              <a:avLst/>
              <a:gdLst/>
              <a:ahLst/>
              <a:cxnLst/>
              <a:rect l="l" t="t" r="r" b="b"/>
              <a:pathLst>
                <a:path w="223643" h="185488">
                  <a:moveTo>
                    <a:pt x="0" y="0"/>
                  </a:moveTo>
                  <a:lnTo>
                    <a:pt x="223643" y="0"/>
                  </a:lnTo>
                  <a:lnTo>
                    <a:pt x="223643" y="185488"/>
                  </a:lnTo>
                  <a:lnTo>
                    <a:pt x="0" y="185488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-47625"/>
              <a:ext cx="223643" cy="2331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3579057" y="7207813"/>
            <a:ext cx="849143" cy="704277"/>
            <a:chOff x="0" y="0"/>
            <a:chExt cx="223643" cy="185488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223643" cy="185488"/>
            </a:xfrm>
            <a:custGeom>
              <a:avLst/>
              <a:gdLst/>
              <a:ahLst/>
              <a:cxnLst/>
              <a:rect l="l" t="t" r="r" b="b"/>
              <a:pathLst>
                <a:path w="223643" h="185488">
                  <a:moveTo>
                    <a:pt x="0" y="0"/>
                  </a:moveTo>
                  <a:lnTo>
                    <a:pt x="223643" y="0"/>
                  </a:lnTo>
                  <a:lnTo>
                    <a:pt x="223643" y="185488"/>
                  </a:lnTo>
                  <a:lnTo>
                    <a:pt x="0" y="185488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-47625"/>
              <a:ext cx="223643" cy="2331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9511946" y="7207813"/>
            <a:ext cx="849143" cy="704277"/>
            <a:chOff x="0" y="0"/>
            <a:chExt cx="223643" cy="185488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223643" cy="185488"/>
            </a:xfrm>
            <a:custGeom>
              <a:avLst/>
              <a:gdLst/>
              <a:ahLst/>
              <a:cxnLst/>
              <a:rect l="l" t="t" r="r" b="b"/>
              <a:pathLst>
                <a:path w="223643" h="185488">
                  <a:moveTo>
                    <a:pt x="0" y="0"/>
                  </a:moveTo>
                  <a:lnTo>
                    <a:pt x="223643" y="0"/>
                  </a:lnTo>
                  <a:lnTo>
                    <a:pt x="223643" y="185488"/>
                  </a:lnTo>
                  <a:lnTo>
                    <a:pt x="0" y="185488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0" y="-47625"/>
              <a:ext cx="223643" cy="2331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2" name="TextBox 32"/>
          <p:cNvSpPr txBox="1"/>
          <p:nvPr/>
        </p:nvSpPr>
        <p:spPr>
          <a:xfrm>
            <a:off x="6342578" y="2298954"/>
            <a:ext cx="5602845" cy="1085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목 차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5062818" y="4320618"/>
            <a:ext cx="3886339" cy="4053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ko-KR" altLang="en-US" sz="2799" dirty="0">
                <a:solidFill>
                  <a:srgbClr val="3087BB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주제 개요</a:t>
            </a:r>
            <a:endParaRPr lang="en-US" sz="2799" dirty="0">
              <a:solidFill>
                <a:srgbClr val="3087BB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3398211" y="4339668"/>
            <a:ext cx="1179843" cy="409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01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3398215" y="5337665"/>
            <a:ext cx="1179843" cy="409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02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5062822" y="5318615"/>
            <a:ext cx="3886334" cy="4053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ko-KR" altLang="en-US" sz="2799" dirty="0">
                <a:solidFill>
                  <a:srgbClr val="3087BB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관련 연구 및 사례</a:t>
            </a:r>
            <a:endParaRPr lang="en-US" sz="2799" dirty="0">
              <a:solidFill>
                <a:srgbClr val="3087BB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</p:txBody>
      </p:sp>
      <p:sp>
        <p:nvSpPr>
          <p:cNvPr id="37" name="TextBox 37"/>
          <p:cNvSpPr txBox="1"/>
          <p:nvPr/>
        </p:nvSpPr>
        <p:spPr>
          <a:xfrm>
            <a:off x="3398215" y="6348796"/>
            <a:ext cx="1210827" cy="409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03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5106537" y="6329746"/>
            <a:ext cx="3842620" cy="4296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ko-KR" altLang="en-US" sz="2799" dirty="0">
                <a:solidFill>
                  <a:srgbClr val="3087BB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시스템 수행 시나리오</a:t>
            </a:r>
            <a:endParaRPr lang="en-US" sz="2799" dirty="0">
              <a:solidFill>
                <a:srgbClr val="3087BB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</p:txBody>
      </p:sp>
      <p:sp>
        <p:nvSpPr>
          <p:cNvPr id="39" name="TextBox 39"/>
          <p:cNvSpPr txBox="1"/>
          <p:nvPr/>
        </p:nvSpPr>
        <p:spPr>
          <a:xfrm>
            <a:off x="3398215" y="7359927"/>
            <a:ext cx="1179843" cy="409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04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5062822" y="7340877"/>
            <a:ext cx="3886334" cy="4296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ko-KR" altLang="en-US" sz="2799" dirty="0">
                <a:solidFill>
                  <a:srgbClr val="3087BB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시스템 구성도</a:t>
            </a:r>
            <a:endParaRPr lang="en-US" sz="2799" dirty="0">
              <a:solidFill>
                <a:srgbClr val="3087BB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</p:txBody>
      </p:sp>
      <p:sp>
        <p:nvSpPr>
          <p:cNvPr id="41" name="TextBox 41"/>
          <p:cNvSpPr txBox="1"/>
          <p:nvPr/>
        </p:nvSpPr>
        <p:spPr>
          <a:xfrm>
            <a:off x="9338853" y="4359552"/>
            <a:ext cx="1179843" cy="409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05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9338848" y="5359677"/>
            <a:ext cx="1179843" cy="409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06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9338853" y="6359802"/>
            <a:ext cx="1179843" cy="409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07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9338848" y="7359927"/>
            <a:ext cx="1179843" cy="409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08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11003460" y="4340502"/>
            <a:ext cx="3886330" cy="4296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ko-KR" altLang="en-US" sz="2799" dirty="0">
                <a:solidFill>
                  <a:srgbClr val="3087BB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개발 환경 및 개발 방법</a:t>
            </a:r>
            <a:endParaRPr lang="en-US" sz="2799" dirty="0">
              <a:solidFill>
                <a:srgbClr val="3087BB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</p:txBody>
      </p:sp>
      <p:sp>
        <p:nvSpPr>
          <p:cNvPr id="46" name="TextBox 46"/>
          <p:cNvSpPr txBox="1"/>
          <p:nvPr/>
        </p:nvSpPr>
        <p:spPr>
          <a:xfrm>
            <a:off x="11003455" y="5340627"/>
            <a:ext cx="3886334" cy="4296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ko-KR" altLang="en-US" sz="2799" dirty="0">
                <a:solidFill>
                  <a:srgbClr val="3087BB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업무 분담</a:t>
            </a:r>
            <a:endParaRPr lang="en-US" sz="2799" dirty="0">
              <a:solidFill>
                <a:srgbClr val="3087BB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</p:txBody>
      </p:sp>
      <p:sp>
        <p:nvSpPr>
          <p:cNvPr id="47" name="TextBox 47"/>
          <p:cNvSpPr txBox="1"/>
          <p:nvPr/>
        </p:nvSpPr>
        <p:spPr>
          <a:xfrm>
            <a:off x="11003460" y="6340752"/>
            <a:ext cx="3886330" cy="4053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ko-KR" altLang="en-US" sz="2799" dirty="0">
                <a:solidFill>
                  <a:srgbClr val="3087BB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종합설계 수행일정</a:t>
            </a:r>
            <a:endParaRPr lang="en-US" sz="2799" dirty="0">
              <a:solidFill>
                <a:srgbClr val="3087BB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</p:txBody>
      </p:sp>
      <p:sp>
        <p:nvSpPr>
          <p:cNvPr id="48" name="TextBox 48"/>
          <p:cNvSpPr txBox="1"/>
          <p:nvPr/>
        </p:nvSpPr>
        <p:spPr>
          <a:xfrm>
            <a:off x="11003455" y="7340877"/>
            <a:ext cx="3886330" cy="4296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ko-KR" altLang="en-US" sz="2799" dirty="0">
                <a:solidFill>
                  <a:srgbClr val="3087BB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필요 기술 및 참고문헌</a:t>
            </a:r>
            <a:endParaRPr lang="en-US" sz="2799" dirty="0">
              <a:solidFill>
                <a:srgbClr val="3087BB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E6F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539D3E3-F8DF-53BD-5CDC-E4B78139AB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3B328304-9CD5-7ACA-48D1-43895D03C574}"/>
              </a:ext>
            </a:extLst>
          </p:cNvPr>
          <p:cNvGrpSpPr/>
          <p:nvPr/>
        </p:nvGrpSpPr>
        <p:grpSpPr>
          <a:xfrm>
            <a:off x="809825" y="674834"/>
            <a:ext cx="16668349" cy="8937333"/>
            <a:chOff x="0" y="0"/>
            <a:chExt cx="4390018" cy="2353865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DC6855C3-D89F-5F62-3C59-225A84A4E8F9}"/>
                </a:ext>
              </a:extLst>
            </p:cNvPr>
            <p:cNvSpPr/>
            <p:nvPr/>
          </p:nvSpPr>
          <p:spPr>
            <a:xfrm>
              <a:off x="0" y="0"/>
              <a:ext cx="4390018" cy="2353865"/>
            </a:xfrm>
            <a:custGeom>
              <a:avLst/>
              <a:gdLst/>
              <a:ahLst/>
              <a:cxnLst/>
              <a:rect l="l" t="t" r="r" b="b"/>
              <a:pathLst>
                <a:path w="4390018" h="2353865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9069F333-4984-E024-D812-B2AC0864F23E}"/>
                </a:ext>
              </a:extLst>
            </p:cNvPr>
            <p:cNvSpPr txBox="1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>
            <a:extLst>
              <a:ext uri="{FF2B5EF4-FFF2-40B4-BE49-F238E27FC236}">
                <a16:creationId xmlns:a16="http://schemas.microsoft.com/office/drawing/2014/main" id="{7C370E7C-6C14-4C40-1443-00C145305E0F}"/>
              </a:ext>
            </a:extLst>
          </p:cNvPr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w="19050" cap="flat">
            <a:solidFill>
              <a:srgbClr val="3087B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6A56C914-5097-C7F8-D2B1-C992EBC96FCC}"/>
              </a:ext>
            </a:extLst>
          </p:cNvPr>
          <p:cNvSpPr txBox="1"/>
          <p:nvPr/>
        </p:nvSpPr>
        <p:spPr>
          <a:xfrm>
            <a:off x="6342576" y="2032666"/>
            <a:ext cx="5602845" cy="11541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ko-KR" altLang="en-US" sz="5800" dirty="0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연구 개발 배경</a:t>
            </a:r>
            <a:endParaRPr lang="en-US" sz="5800" dirty="0">
              <a:solidFill>
                <a:srgbClr val="1D2A3A"/>
              </a:solidFill>
              <a:latin typeface="210 밀레니얼"/>
              <a:ea typeface="210 밀레니얼"/>
              <a:cs typeface="210 밀레니얼"/>
              <a:sym typeface="210 밀레니얼"/>
            </a:endParaRPr>
          </a:p>
        </p:txBody>
      </p:sp>
      <p:sp>
        <p:nvSpPr>
          <p:cNvPr id="29" name="TextBox 29">
            <a:extLst>
              <a:ext uri="{FF2B5EF4-FFF2-40B4-BE49-F238E27FC236}">
                <a16:creationId xmlns:a16="http://schemas.microsoft.com/office/drawing/2014/main" id="{CAC49D82-97F8-5DB2-0DFE-60A7B63E95BB}"/>
              </a:ext>
            </a:extLst>
          </p:cNvPr>
          <p:cNvSpPr txBox="1"/>
          <p:nvPr/>
        </p:nvSpPr>
        <p:spPr>
          <a:xfrm>
            <a:off x="7443971" y="3603909"/>
            <a:ext cx="3411127" cy="1935141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endParaRPr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79DE130-CEC0-79EA-4AAD-B54397A5EC86}"/>
              </a:ext>
            </a:extLst>
          </p:cNvPr>
          <p:cNvSpPr txBox="1"/>
          <p:nvPr/>
        </p:nvSpPr>
        <p:spPr>
          <a:xfrm>
            <a:off x="990600" y="852295"/>
            <a:ext cx="5029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567F98"/>
                </a:solidFill>
                <a:latin typeface="210 밀레니얼" panose="020B0600000101010101" charset="-127"/>
                <a:ea typeface="210 밀레니얼" panose="020B0600000101010101" charset="-127"/>
              </a:rPr>
              <a:t>1. </a:t>
            </a:r>
            <a:r>
              <a:rPr lang="ko-KR" altLang="en-US" sz="4000" b="1" dirty="0">
                <a:solidFill>
                  <a:srgbClr val="567F98"/>
                </a:solidFill>
                <a:latin typeface="210 밀레니얼" panose="020B0600000101010101" charset="-127"/>
                <a:ea typeface="210 밀레니얼" panose="020B0600000101010101" charset="-127"/>
              </a:rPr>
              <a:t>주제 개요</a:t>
            </a:r>
          </a:p>
        </p:txBody>
      </p:sp>
      <p:sp>
        <p:nvSpPr>
          <p:cNvPr id="43" name="Rectangle 3">
            <a:extLst>
              <a:ext uri="{FF2B5EF4-FFF2-40B4-BE49-F238E27FC236}">
                <a16:creationId xmlns:a16="http://schemas.microsoft.com/office/drawing/2014/main" id="{A5610FBC-9E92-5F52-C289-CF37787193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0200" y="3755269"/>
            <a:ext cx="15544800" cy="48936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marR="0" lvl="0" indent="-457200" algn="just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210 밀레니얼 Light" panose="020B0600000101010101" charset="-127"/>
                <a:ea typeface="210 밀레니얼 Light" panose="020B0600000101010101" charset="-127"/>
              </a:rPr>
              <a:t>시각 장애인들이 지팡이에 의존하여 다니지만 다가오는 물체를 식별하기에는</a:t>
            </a:r>
            <a:r>
              <a:rPr kumimoji="0" lang="en-US" altLang="ko-KR" sz="3200" b="0" i="0" u="none" strike="noStrike" cap="none" normalizeH="0" dirty="0">
                <a:ln>
                  <a:noFill/>
                </a:ln>
                <a:solidFill>
                  <a:srgbClr val="000000"/>
                </a:solidFill>
                <a:effectLst/>
                <a:latin typeface="210 밀레니얼 Light" panose="020B0600000101010101" charset="-127"/>
                <a:ea typeface="210 밀레니얼 Light" panose="020B0600000101010101" charset="-127"/>
              </a:rPr>
              <a:t> </a:t>
            </a:r>
            <a:r>
              <a:rPr kumimoji="0" lang="ko-KR" altLang="ko-KR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210 밀레니얼 Light" panose="020B0600000101010101" charset="-127"/>
                <a:ea typeface="210 밀레니얼 Light" panose="020B0600000101010101" charset="-127"/>
              </a:rPr>
              <a:t>어려움이 존재</a:t>
            </a:r>
            <a:endParaRPr kumimoji="0" lang="ko-KR" altLang="ko-KR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210 밀레니얼 Light" panose="020B0600000101010101" charset="-127"/>
              <a:ea typeface="210 밀레니얼 Light" panose="020B0600000101010101" charset="-127"/>
            </a:endParaRPr>
          </a:p>
          <a:p>
            <a:pPr marL="457200" marR="0" lvl="0" indent="-457200" algn="just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en-US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210 밀레니얼 Light" panose="020B0600000101010101" charset="-127"/>
                <a:ea typeface="210 밀레니얼 Light" panose="020B0600000101010101" charset="-127"/>
              </a:rPr>
              <a:t>스마트 디바이스가 늘어나고 있지만 시각 장애인들을 위해 실제 적용된 사례가 적음</a:t>
            </a:r>
            <a:endParaRPr kumimoji="0" lang="en-US" altLang="ko-KR" sz="3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210 밀레니얼 Light" panose="020B0600000101010101" charset="-127"/>
              <a:ea typeface="210 밀레니얼 Light" panose="020B0600000101010101" charset="-127"/>
            </a:endParaRPr>
          </a:p>
          <a:p>
            <a:pPr marL="457200" marR="0" lvl="0" indent="-457200" algn="just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210 밀레니얼 Light" panose="020B0600000101010101" charset="-127"/>
                <a:ea typeface="210 밀레니얼 Light" panose="020B0600000101010101" charset="-127"/>
              </a:rPr>
              <a:t>위험한 물체와 위험하지 않은 물체를 판별해주는 시각장애인</a:t>
            </a:r>
            <a:r>
              <a:rPr lang="ko-KR" altLang="en-US" sz="3200" dirty="0">
                <a:solidFill>
                  <a:srgbClr val="000000"/>
                </a:solidFill>
                <a:latin typeface="210 밀레니얼 Light" panose="020B0600000101010101" charset="-127"/>
                <a:ea typeface="210 밀레니얼 Light" panose="020B0600000101010101" charset="-127"/>
              </a:rPr>
              <a:t>용 </a:t>
            </a:r>
            <a:r>
              <a:rPr kumimoji="0" lang="ko-KR" altLang="ko-KR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210 밀레니얼 Light" panose="020B0600000101010101" charset="-127"/>
                <a:ea typeface="210 밀레니얼 Light" panose="020B0600000101010101" charset="-127"/>
              </a:rPr>
              <a:t>도구가 적음</a:t>
            </a:r>
            <a:endParaRPr kumimoji="0" lang="en-US" altLang="ko-KR" sz="3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210 밀레니얼 Light" panose="020B0600000101010101" charset="-127"/>
              <a:ea typeface="210 밀레니얼 Light" panose="020B0600000101010101" charset="-127"/>
            </a:endParaRPr>
          </a:p>
          <a:p>
            <a:pPr marL="457200" lvl="0" indent="-457200" algn="just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ko-KR" altLang="en-US" sz="3200" dirty="0">
                <a:latin typeface="210 밀레니얼 Light" panose="020B0600000101010101" charset="-127"/>
                <a:ea typeface="210 밀레니얼 Light" panose="020B0600000101010101" charset="-127"/>
              </a:rPr>
              <a:t>기본적으로 높은 가격대를 형성한 스마트 </a:t>
            </a:r>
            <a:r>
              <a:rPr lang="ko-KR" altLang="en-US" sz="3200" dirty="0" err="1">
                <a:latin typeface="210 밀레니얼 Light" panose="020B0600000101010101" charset="-127"/>
                <a:ea typeface="210 밀레니얼 Light" panose="020B0600000101010101" charset="-127"/>
              </a:rPr>
              <a:t>글래스에</a:t>
            </a:r>
            <a:r>
              <a:rPr lang="ko-KR" altLang="en-US" sz="3200" dirty="0">
                <a:latin typeface="210 밀레니얼 Light" panose="020B0600000101010101" charset="-127"/>
                <a:ea typeface="210 밀레니얼 Light" panose="020B0600000101010101" charset="-127"/>
              </a:rPr>
              <a:t> 비용 부담을 느낌</a:t>
            </a:r>
            <a:endParaRPr kumimoji="0" lang="ko-KR" altLang="ko-KR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210 밀레니얼 Light" panose="020B0600000101010101" charset="-127"/>
              <a:ea typeface="210 밀레니얼 Light" panose="020B0600000101010101" charset="-127"/>
            </a:endParaRPr>
          </a:p>
        </p:txBody>
      </p:sp>
      <p:sp>
        <p:nvSpPr>
          <p:cNvPr id="44" name="TextBox 13">
            <a:extLst>
              <a:ext uri="{FF2B5EF4-FFF2-40B4-BE49-F238E27FC236}">
                <a16:creationId xmlns:a16="http://schemas.microsoft.com/office/drawing/2014/main" id="{7CF49490-A3A5-5236-603C-8838772F081C}"/>
              </a:ext>
            </a:extLst>
          </p:cNvPr>
          <p:cNvSpPr txBox="1"/>
          <p:nvPr/>
        </p:nvSpPr>
        <p:spPr>
          <a:xfrm>
            <a:off x="16349324" y="953969"/>
            <a:ext cx="948076" cy="3596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079"/>
              </a:lnSpc>
              <a:spcBef>
                <a:spcPct val="0"/>
              </a:spcBef>
            </a:pPr>
            <a:r>
              <a:rPr lang="en-US" sz="2199" u="none" strike="noStrike" dirty="0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TripleK</a:t>
            </a:r>
          </a:p>
        </p:txBody>
      </p:sp>
    </p:spTree>
    <p:extLst>
      <p:ext uri="{BB962C8B-B14F-4D97-AF65-F5344CB8AC3E}">
        <p14:creationId xmlns:p14="http://schemas.microsoft.com/office/powerpoint/2010/main" val="34938487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E6F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8205823-0908-5213-76D6-479C315701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244E0732-AABD-2BD9-EF5C-C713321D0E4D}"/>
              </a:ext>
            </a:extLst>
          </p:cNvPr>
          <p:cNvGrpSpPr/>
          <p:nvPr/>
        </p:nvGrpSpPr>
        <p:grpSpPr>
          <a:xfrm>
            <a:off x="809825" y="674834"/>
            <a:ext cx="16668349" cy="8937333"/>
            <a:chOff x="0" y="0"/>
            <a:chExt cx="4390018" cy="2353865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689E579A-A3A8-84AD-1042-EFBB9F5E5585}"/>
                </a:ext>
              </a:extLst>
            </p:cNvPr>
            <p:cNvSpPr/>
            <p:nvPr/>
          </p:nvSpPr>
          <p:spPr>
            <a:xfrm>
              <a:off x="0" y="0"/>
              <a:ext cx="4390018" cy="2353865"/>
            </a:xfrm>
            <a:custGeom>
              <a:avLst/>
              <a:gdLst/>
              <a:ahLst/>
              <a:cxnLst/>
              <a:rect l="l" t="t" r="r" b="b"/>
              <a:pathLst>
                <a:path w="4390018" h="2353865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8C6A6C5D-3F02-C83A-D700-EAE66898779E}"/>
                </a:ext>
              </a:extLst>
            </p:cNvPr>
            <p:cNvSpPr txBox="1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>
            <a:extLst>
              <a:ext uri="{FF2B5EF4-FFF2-40B4-BE49-F238E27FC236}">
                <a16:creationId xmlns:a16="http://schemas.microsoft.com/office/drawing/2014/main" id="{42928A56-8620-52F5-184C-91EE9F824333}"/>
              </a:ext>
            </a:extLst>
          </p:cNvPr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w="19050" cap="flat">
            <a:solidFill>
              <a:srgbClr val="3087B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DF02EA9C-BC25-F7C0-404D-2E549C4C9267}"/>
              </a:ext>
            </a:extLst>
          </p:cNvPr>
          <p:cNvSpPr txBox="1"/>
          <p:nvPr/>
        </p:nvSpPr>
        <p:spPr>
          <a:xfrm>
            <a:off x="6342576" y="2032666"/>
            <a:ext cx="5602845" cy="11541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ko-KR" altLang="en-US" sz="5800" dirty="0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개발 목표</a:t>
            </a:r>
            <a:endParaRPr lang="en-US" sz="5800" dirty="0">
              <a:solidFill>
                <a:srgbClr val="1D2A3A"/>
              </a:solidFill>
              <a:latin typeface="210 밀레니얼"/>
              <a:ea typeface="210 밀레니얼"/>
              <a:cs typeface="210 밀레니얼"/>
              <a:sym typeface="210 밀레니얼"/>
            </a:endParaRPr>
          </a:p>
        </p:txBody>
      </p:sp>
      <p:sp>
        <p:nvSpPr>
          <p:cNvPr id="29" name="TextBox 29">
            <a:extLst>
              <a:ext uri="{FF2B5EF4-FFF2-40B4-BE49-F238E27FC236}">
                <a16:creationId xmlns:a16="http://schemas.microsoft.com/office/drawing/2014/main" id="{54E4180C-39A9-BDED-183C-D371103BDE60}"/>
              </a:ext>
            </a:extLst>
          </p:cNvPr>
          <p:cNvSpPr txBox="1"/>
          <p:nvPr/>
        </p:nvSpPr>
        <p:spPr>
          <a:xfrm>
            <a:off x="7443971" y="3603909"/>
            <a:ext cx="3411127" cy="1935141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endParaRPr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D5FBDCF-5B40-A0A5-B923-D5E452679F4B}"/>
              </a:ext>
            </a:extLst>
          </p:cNvPr>
          <p:cNvSpPr txBox="1"/>
          <p:nvPr/>
        </p:nvSpPr>
        <p:spPr>
          <a:xfrm>
            <a:off x="990600" y="852295"/>
            <a:ext cx="5029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567F98"/>
                </a:solidFill>
                <a:latin typeface="210 밀레니얼" panose="020B0600000101010101" charset="-127"/>
                <a:ea typeface="210 밀레니얼" panose="020B0600000101010101" charset="-127"/>
              </a:rPr>
              <a:t>1. </a:t>
            </a:r>
            <a:r>
              <a:rPr lang="ko-KR" altLang="en-US" sz="4000" b="1" dirty="0">
                <a:solidFill>
                  <a:srgbClr val="567F98"/>
                </a:solidFill>
                <a:latin typeface="210 밀레니얼" panose="020B0600000101010101" charset="-127"/>
                <a:ea typeface="210 밀레니얼" panose="020B0600000101010101" charset="-127"/>
              </a:rPr>
              <a:t>주제 개요</a:t>
            </a:r>
          </a:p>
        </p:txBody>
      </p:sp>
      <p:sp>
        <p:nvSpPr>
          <p:cNvPr id="6" name="TextBox 13">
            <a:extLst>
              <a:ext uri="{FF2B5EF4-FFF2-40B4-BE49-F238E27FC236}">
                <a16:creationId xmlns:a16="http://schemas.microsoft.com/office/drawing/2014/main" id="{3C49694D-0C5C-1F4B-1DFC-2B8A3BB8D7E2}"/>
              </a:ext>
            </a:extLst>
          </p:cNvPr>
          <p:cNvSpPr txBox="1"/>
          <p:nvPr/>
        </p:nvSpPr>
        <p:spPr>
          <a:xfrm>
            <a:off x="16318844" y="970456"/>
            <a:ext cx="948076" cy="3596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079"/>
              </a:lnSpc>
              <a:spcBef>
                <a:spcPct val="0"/>
              </a:spcBef>
            </a:pPr>
            <a:r>
              <a:rPr lang="en-US" sz="2199" u="none" strike="noStrike" dirty="0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TripleK</a:t>
            </a:r>
          </a:p>
        </p:txBody>
      </p:sp>
      <p:pic>
        <p:nvPicPr>
          <p:cNvPr id="12" name="그림 11" descr="블랙, 어둠이(가) 표시된 사진&#10;&#10;자동 생성된 설명">
            <a:extLst>
              <a:ext uri="{FF2B5EF4-FFF2-40B4-BE49-F238E27FC236}">
                <a16:creationId xmlns:a16="http://schemas.microsoft.com/office/drawing/2014/main" id="{9429BD6D-8A9F-D52F-5AA6-F71994551C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3548" y="2967865"/>
            <a:ext cx="3600000" cy="3600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FF52E37-606D-33C0-33CB-351BB4ACDA03}"/>
              </a:ext>
            </a:extLst>
          </p:cNvPr>
          <p:cNvSpPr txBox="1"/>
          <p:nvPr/>
        </p:nvSpPr>
        <p:spPr>
          <a:xfrm>
            <a:off x="12243786" y="7234064"/>
            <a:ext cx="4299523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b="0" i="0" dirty="0">
                <a:effectLst/>
                <a:latin typeface="210 밀레니얼 Light" panose="020B0600000101010101" charset="-127"/>
                <a:ea typeface="210 밀레니얼 Light" panose="020B0600000101010101" charset="-127"/>
              </a:rPr>
              <a:t>스마트 </a:t>
            </a:r>
            <a:r>
              <a:rPr lang="ko-KR" altLang="en-US" sz="2500" b="0" i="0" dirty="0" err="1">
                <a:effectLst/>
                <a:latin typeface="210 밀레니얼 Light" panose="020B0600000101010101" charset="-127"/>
                <a:ea typeface="210 밀레니얼 Light" panose="020B0600000101010101" charset="-127"/>
              </a:rPr>
              <a:t>글래스를</a:t>
            </a:r>
            <a:r>
              <a:rPr lang="ko-KR" altLang="en-US" sz="2500" b="0" i="0" dirty="0">
                <a:effectLst/>
                <a:latin typeface="210 밀레니얼 Light" panose="020B0600000101010101" charset="-127"/>
                <a:ea typeface="210 밀레니얼 Light" panose="020B0600000101010101" charset="-127"/>
              </a:rPr>
              <a:t> 임베디드 시스템으로 구현하여 비용 진입 장벽 해소</a:t>
            </a:r>
            <a:endParaRPr lang="ko-KR" altLang="en-US" sz="2500" dirty="0">
              <a:latin typeface="210 밀레니얼 Light" panose="020B0600000101010101" charset="-127"/>
              <a:ea typeface="210 밀레니얼 Light" panose="020B0600000101010101" charset="-127"/>
            </a:endParaRPr>
          </a:p>
        </p:txBody>
      </p:sp>
      <p:pic>
        <p:nvPicPr>
          <p:cNvPr id="15" name="그림 14" descr="블랙, 어둠이(가) 표시된 사진&#10;&#10;자동 생성된 설명">
            <a:extLst>
              <a:ext uri="{FF2B5EF4-FFF2-40B4-BE49-F238E27FC236}">
                <a16:creationId xmlns:a16="http://schemas.microsoft.com/office/drawing/2014/main" id="{8B4D999D-94DE-B910-6326-76BD481467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1690" y="3185874"/>
            <a:ext cx="3600000" cy="3600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E1BB145-2B72-748D-3118-FB2CB98BAAE2}"/>
              </a:ext>
            </a:extLst>
          </p:cNvPr>
          <p:cNvSpPr txBox="1"/>
          <p:nvPr/>
        </p:nvSpPr>
        <p:spPr>
          <a:xfrm>
            <a:off x="7279019" y="7618785"/>
            <a:ext cx="367557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dirty="0">
                <a:latin typeface="210 밀레니얼 Light" panose="020B0600000101010101" charset="-127"/>
                <a:ea typeface="210 밀레니얼 Light" panose="020B0600000101010101" charset="-127"/>
              </a:rPr>
              <a:t>사물 위치를 안내해 양손의 편의성 제공</a:t>
            </a:r>
          </a:p>
        </p:txBody>
      </p:sp>
      <p:pic>
        <p:nvPicPr>
          <p:cNvPr id="23" name="그림 22" descr="블랙, 어둠이(가) 표시된 사진&#10;&#10;자동 생성된 설명">
            <a:extLst>
              <a:ext uri="{FF2B5EF4-FFF2-40B4-BE49-F238E27FC236}">
                <a16:creationId xmlns:a16="http://schemas.microsoft.com/office/drawing/2014/main" id="{64908EF0-FCF6-98B1-AC8A-25840606B1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9832" y="3403884"/>
            <a:ext cx="3600000" cy="36000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D6279094-B61C-9AC2-F083-84A02BD71762}"/>
              </a:ext>
            </a:extLst>
          </p:cNvPr>
          <p:cNvSpPr txBox="1"/>
          <p:nvPr/>
        </p:nvSpPr>
        <p:spPr>
          <a:xfrm>
            <a:off x="2314253" y="7618785"/>
            <a:ext cx="367557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dirty="0">
                <a:latin typeface="210 밀레니얼 Light" panose="020B0600000101010101" charset="-127"/>
                <a:ea typeface="210 밀레니얼 Light" panose="020B0600000101010101" charset="-127"/>
              </a:rPr>
              <a:t>스마트 </a:t>
            </a:r>
            <a:r>
              <a:rPr lang="ko-KR" altLang="en-US" sz="2500" dirty="0" err="1">
                <a:latin typeface="210 밀레니얼 Light" panose="020B0600000101010101" charset="-127"/>
                <a:ea typeface="210 밀레니얼 Light" panose="020B0600000101010101" charset="-127"/>
              </a:rPr>
              <a:t>글래스를</a:t>
            </a:r>
            <a:r>
              <a:rPr lang="ko-KR" altLang="en-US" sz="2500" dirty="0">
                <a:latin typeface="210 밀레니얼 Light" panose="020B0600000101010101" charset="-127"/>
                <a:ea typeface="210 밀레니얼 Light" panose="020B0600000101010101" charset="-127"/>
              </a:rPr>
              <a:t> 활용한 실시간 사물 인식</a:t>
            </a:r>
          </a:p>
        </p:txBody>
      </p:sp>
    </p:spTree>
    <p:extLst>
      <p:ext uri="{BB962C8B-B14F-4D97-AF65-F5344CB8AC3E}">
        <p14:creationId xmlns:p14="http://schemas.microsoft.com/office/powerpoint/2010/main" val="19039794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E6F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D4B251C-7D9B-D11D-A5F0-35727004AA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BF4EAB9F-40A9-5474-378A-250C464D7B61}"/>
              </a:ext>
            </a:extLst>
          </p:cNvPr>
          <p:cNvGrpSpPr/>
          <p:nvPr/>
        </p:nvGrpSpPr>
        <p:grpSpPr>
          <a:xfrm>
            <a:off x="809825" y="674834"/>
            <a:ext cx="16668349" cy="8937333"/>
            <a:chOff x="0" y="0"/>
            <a:chExt cx="4390018" cy="2353865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8899D7BA-7C79-9F9B-B87B-0BB813D983CA}"/>
                </a:ext>
              </a:extLst>
            </p:cNvPr>
            <p:cNvSpPr/>
            <p:nvPr/>
          </p:nvSpPr>
          <p:spPr>
            <a:xfrm>
              <a:off x="0" y="0"/>
              <a:ext cx="4390018" cy="2353865"/>
            </a:xfrm>
            <a:custGeom>
              <a:avLst/>
              <a:gdLst/>
              <a:ahLst/>
              <a:cxnLst/>
              <a:rect l="l" t="t" r="r" b="b"/>
              <a:pathLst>
                <a:path w="4390018" h="2353865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94E6AF42-045E-4CDC-F66D-413D861F61EA}"/>
                </a:ext>
              </a:extLst>
            </p:cNvPr>
            <p:cNvSpPr txBox="1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>
            <a:extLst>
              <a:ext uri="{FF2B5EF4-FFF2-40B4-BE49-F238E27FC236}">
                <a16:creationId xmlns:a16="http://schemas.microsoft.com/office/drawing/2014/main" id="{0BD0F569-A949-C5FE-5D21-AC5F825AB7C0}"/>
              </a:ext>
            </a:extLst>
          </p:cNvPr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w="19050" cap="flat">
            <a:solidFill>
              <a:srgbClr val="3087B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1342665C-B960-AE96-A8AC-8876E2005F6C}"/>
              </a:ext>
            </a:extLst>
          </p:cNvPr>
          <p:cNvSpPr txBox="1"/>
          <p:nvPr/>
        </p:nvSpPr>
        <p:spPr>
          <a:xfrm>
            <a:off x="6342576" y="2032666"/>
            <a:ext cx="5602845" cy="11541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ko-KR" altLang="en-US" sz="5800" dirty="0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개발 효과</a:t>
            </a:r>
            <a:endParaRPr lang="en-US" sz="5800" dirty="0">
              <a:solidFill>
                <a:srgbClr val="1D2A3A"/>
              </a:solidFill>
              <a:latin typeface="210 밀레니얼"/>
              <a:ea typeface="210 밀레니얼"/>
              <a:cs typeface="210 밀레니얼"/>
              <a:sym typeface="210 밀레니얼"/>
            </a:endParaRPr>
          </a:p>
        </p:txBody>
      </p:sp>
      <p:sp>
        <p:nvSpPr>
          <p:cNvPr id="29" name="TextBox 29">
            <a:extLst>
              <a:ext uri="{FF2B5EF4-FFF2-40B4-BE49-F238E27FC236}">
                <a16:creationId xmlns:a16="http://schemas.microsoft.com/office/drawing/2014/main" id="{A66F3D20-7F7C-DF20-48F4-9D552E0A74E6}"/>
              </a:ext>
            </a:extLst>
          </p:cNvPr>
          <p:cNvSpPr txBox="1"/>
          <p:nvPr/>
        </p:nvSpPr>
        <p:spPr>
          <a:xfrm>
            <a:off x="7443971" y="3603909"/>
            <a:ext cx="3411127" cy="1935141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endParaRPr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3480A94-3B69-0600-CE45-613CE029E2B1}"/>
              </a:ext>
            </a:extLst>
          </p:cNvPr>
          <p:cNvSpPr txBox="1"/>
          <p:nvPr/>
        </p:nvSpPr>
        <p:spPr>
          <a:xfrm>
            <a:off x="990600" y="852295"/>
            <a:ext cx="5029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567F98"/>
                </a:solidFill>
                <a:latin typeface="210 밀레니얼" panose="020B0600000101010101" charset="-127"/>
                <a:ea typeface="210 밀레니얼" panose="020B0600000101010101" charset="-127"/>
              </a:rPr>
              <a:t>1. </a:t>
            </a:r>
            <a:r>
              <a:rPr lang="ko-KR" altLang="en-US" sz="4000" b="1" dirty="0">
                <a:solidFill>
                  <a:srgbClr val="567F98"/>
                </a:solidFill>
                <a:latin typeface="210 밀레니얼" panose="020B0600000101010101" charset="-127"/>
                <a:ea typeface="210 밀레니얼" panose="020B0600000101010101" charset="-127"/>
              </a:rPr>
              <a:t>주제 개요</a:t>
            </a:r>
          </a:p>
        </p:txBody>
      </p:sp>
      <p:sp>
        <p:nvSpPr>
          <p:cNvPr id="6" name="TextBox 13">
            <a:extLst>
              <a:ext uri="{FF2B5EF4-FFF2-40B4-BE49-F238E27FC236}">
                <a16:creationId xmlns:a16="http://schemas.microsoft.com/office/drawing/2014/main" id="{3EF698C4-7E18-78E9-58F7-D636E153D9C8}"/>
              </a:ext>
            </a:extLst>
          </p:cNvPr>
          <p:cNvSpPr txBox="1"/>
          <p:nvPr/>
        </p:nvSpPr>
        <p:spPr>
          <a:xfrm>
            <a:off x="16318844" y="970456"/>
            <a:ext cx="948076" cy="3596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079"/>
              </a:lnSpc>
              <a:spcBef>
                <a:spcPct val="0"/>
              </a:spcBef>
            </a:pPr>
            <a:r>
              <a:rPr lang="en-US" sz="2199" u="none" strike="noStrike" dirty="0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TripleK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781443D-AB63-E742-BB4E-0586DF83C2EA}"/>
              </a:ext>
            </a:extLst>
          </p:cNvPr>
          <p:cNvSpPr txBox="1"/>
          <p:nvPr/>
        </p:nvSpPr>
        <p:spPr>
          <a:xfrm>
            <a:off x="1981200" y="3565808"/>
            <a:ext cx="14478000" cy="50552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ko-KR" altLang="en-US" sz="3000" dirty="0">
                <a:latin typeface="210 밀레니얼 Light" panose="020B0600000101010101" charset="-127"/>
                <a:ea typeface="210 밀레니얼 Light" panose="020B0600000101010101" charset="-127"/>
              </a:rPr>
              <a:t>본 어플리케이션 개발로 시각 장애인 보행의 편의성과 안전성을 높인다</a:t>
            </a:r>
            <a:r>
              <a:rPr lang="en-US" altLang="ko-KR" sz="3000" dirty="0">
                <a:latin typeface="210 밀레니얼 Light" panose="020B0600000101010101" charset="-127"/>
                <a:ea typeface="210 밀레니얼 Light" panose="020B0600000101010101" charset="-127"/>
              </a:rPr>
              <a:t>.</a:t>
            </a:r>
          </a:p>
          <a:p>
            <a:pPr marL="342900" indent="-342900" algn="just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ko-KR" altLang="en-US" sz="3000" b="0" i="0" dirty="0">
                <a:effectLst/>
                <a:latin typeface="210 밀레니얼 Light" panose="020B0600000101010101" charset="-127"/>
                <a:ea typeface="210 밀레니얼 Light" panose="020B0600000101010101" charset="-127"/>
              </a:rPr>
              <a:t>비용에 부담을 느끼지 않게 하여</a:t>
            </a:r>
            <a:r>
              <a:rPr lang="en-US" altLang="ko-KR" sz="3000" b="0" i="0" dirty="0">
                <a:effectLst/>
                <a:latin typeface="210 밀레니얼 Light" panose="020B0600000101010101" charset="-127"/>
                <a:ea typeface="210 밀레니얼 Light" panose="020B0600000101010101" charset="-127"/>
              </a:rPr>
              <a:t> </a:t>
            </a:r>
            <a:r>
              <a:rPr lang="ko-KR" altLang="en-US" sz="3000" dirty="0">
                <a:latin typeface="210 밀레니얼 Light" panose="020B0600000101010101" charset="-127"/>
                <a:ea typeface="210 밀레니얼 Light" panose="020B0600000101010101" charset="-127"/>
              </a:rPr>
              <a:t>시각 장애인들의 접근성을 높인다</a:t>
            </a:r>
            <a:r>
              <a:rPr lang="en-US" altLang="ko-KR" sz="3000" dirty="0">
                <a:latin typeface="210 밀레니얼 Light" panose="020B0600000101010101" charset="-127"/>
                <a:ea typeface="210 밀레니얼 Light" panose="020B0600000101010101" charset="-127"/>
              </a:rPr>
              <a:t>.</a:t>
            </a:r>
          </a:p>
          <a:p>
            <a:pPr marL="342900" indent="-342900" algn="just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en-US" altLang="ko-KR" sz="3000" b="0" i="0" dirty="0">
                <a:effectLst/>
                <a:latin typeface="210 밀레니얼 Light" panose="020B0600000101010101" charset="-127"/>
                <a:ea typeface="210 밀레니얼 Light" panose="020B0600000101010101" charset="-127"/>
              </a:rPr>
              <a:t>TTS </a:t>
            </a:r>
            <a:r>
              <a:rPr lang="ko-KR" altLang="en-US" sz="3000" b="0" i="0" dirty="0">
                <a:effectLst/>
                <a:latin typeface="210 밀레니얼 Light" panose="020B0600000101010101" charset="-127"/>
                <a:ea typeface="210 밀레니얼 Light" panose="020B0600000101010101" charset="-127"/>
              </a:rPr>
              <a:t>기술을 통해 사물의 위치를 음성으로 안내하여 사용자의 사물 인식률을 높인다</a:t>
            </a:r>
            <a:r>
              <a:rPr lang="en-US" altLang="ko-KR" sz="3000" b="0" i="0" dirty="0">
                <a:effectLst/>
                <a:latin typeface="210 밀레니얼 Light" panose="020B0600000101010101" charset="-127"/>
                <a:ea typeface="210 밀레니얼 Light" panose="020B0600000101010101" charset="-127"/>
              </a:rPr>
              <a:t>.</a:t>
            </a:r>
          </a:p>
          <a:p>
            <a:pPr marL="342900" indent="-34290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ko-KR" altLang="en-US" sz="3000" dirty="0">
              <a:latin typeface="210 밀레니얼" panose="020B0600000101010101" charset="-127"/>
              <a:ea typeface="210 밀레니얼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976851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E6F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1A12C56-1C88-F274-D502-64D3CF23F6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F47F3141-7F32-B295-D1B8-34A09FFFDF56}"/>
              </a:ext>
            </a:extLst>
          </p:cNvPr>
          <p:cNvGrpSpPr/>
          <p:nvPr/>
        </p:nvGrpSpPr>
        <p:grpSpPr>
          <a:xfrm>
            <a:off x="809825" y="674834"/>
            <a:ext cx="16668349" cy="8937333"/>
            <a:chOff x="0" y="0"/>
            <a:chExt cx="4390018" cy="2353865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C7D4F960-F1E3-B6CB-978D-D7D2871B8F4C}"/>
                </a:ext>
              </a:extLst>
            </p:cNvPr>
            <p:cNvSpPr/>
            <p:nvPr/>
          </p:nvSpPr>
          <p:spPr>
            <a:xfrm>
              <a:off x="0" y="0"/>
              <a:ext cx="4390018" cy="2353865"/>
            </a:xfrm>
            <a:custGeom>
              <a:avLst/>
              <a:gdLst/>
              <a:ahLst/>
              <a:cxnLst/>
              <a:rect l="l" t="t" r="r" b="b"/>
              <a:pathLst>
                <a:path w="4390018" h="2353865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A1084F55-A5E6-4CAD-41CA-C833E911688C}"/>
                </a:ext>
              </a:extLst>
            </p:cNvPr>
            <p:cNvSpPr txBox="1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>
            <a:extLst>
              <a:ext uri="{FF2B5EF4-FFF2-40B4-BE49-F238E27FC236}">
                <a16:creationId xmlns:a16="http://schemas.microsoft.com/office/drawing/2014/main" id="{1670C655-4942-FE5C-C770-760B67603865}"/>
              </a:ext>
            </a:extLst>
          </p:cNvPr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w="19050" cap="flat">
            <a:solidFill>
              <a:srgbClr val="3087B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91DF3B7E-FE49-EAE1-1B8B-9A9FD609AB6E}"/>
              </a:ext>
            </a:extLst>
          </p:cNvPr>
          <p:cNvSpPr txBox="1"/>
          <p:nvPr/>
        </p:nvSpPr>
        <p:spPr>
          <a:xfrm>
            <a:off x="6342576" y="2032666"/>
            <a:ext cx="5602845" cy="11541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altLang="ko-KR" sz="5800" dirty="0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EYE-U</a:t>
            </a:r>
            <a:endParaRPr lang="en-US" sz="5800" dirty="0">
              <a:solidFill>
                <a:srgbClr val="1D2A3A"/>
              </a:solidFill>
              <a:latin typeface="210 밀레니얼"/>
              <a:ea typeface="210 밀레니얼"/>
              <a:cs typeface="210 밀레니얼"/>
              <a:sym typeface="210 밀레니얼"/>
            </a:endParaRPr>
          </a:p>
        </p:txBody>
      </p:sp>
      <p:sp>
        <p:nvSpPr>
          <p:cNvPr id="29" name="TextBox 29">
            <a:extLst>
              <a:ext uri="{FF2B5EF4-FFF2-40B4-BE49-F238E27FC236}">
                <a16:creationId xmlns:a16="http://schemas.microsoft.com/office/drawing/2014/main" id="{C381217A-8A83-8379-FB8A-48E97AB0E841}"/>
              </a:ext>
            </a:extLst>
          </p:cNvPr>
          <p:cNvSpPr txBox="1"/>
          <p:nvPr/>
        </p:nvSpPr>
        <p:spPr>
          <a:xfrm>
            <a:off x="7443971" y="3603909"/>
            <a:ext cx="3411127" cy="1935141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endParaRPr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F5DBD4A-BF13-0147-F1D3-DC645E22A589}"/>
              </a:ext>
            </a:extLst>
          </p:cNvPr>
          <p:cNvSpPr txBox="1"/>
          <p:nvPr/>
        </p:nvSpPr>
        <p:spPr>
          <a:xfrm>
            <a:off x="990600" y="852295"/>
            <a:ext cx="5029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567F98"/>
                </a:solidFill>
                <a:latin typeface="210 밀레니얼" panose="020B0600000101010101" charset="-127"/>
                <a:ea typeface="210 밀레니얼" panose="020B0600000101010101" charset="-127"/>
              </a:rPr>
              <a:t>2. </a:t>
            </a:r>
            <a:r>
              <a:rPr lang="ko-KR" altLang="en-US" sz="4000" b="1" dirty="0">
                <a:solidFill>
                  <a:srgbClr val="567F98"/>
                </a:solidFill>
                <a:latin typeface="210 밀레니얼" panose="020B0600000101010101" charset="-127"/>
                <a:ea typeface="210 밀레니얼" panose="020B0600000101010101" charset="-127"/>
              </a:rPr>
              <a:t>관련 연구 및 사례</a:t>
            </a:r>
          </a:p>
        </p:txBody>
      </p:sp>
      <p:sp>
        <p:nvSpPr>
          <p:cNvPr id="6" name="TextBox 13">
            <a:extLst>
              <a:ext uri="{FF2B5EF4-FFF2-40B4-BE49-F238E27FC236}">
                <a16:creationId xmlns:a16="http://schemas.microsoft.com/office/drawing/2014/main" id="{D562E2FC-B7F8-8527-44D2-726A35C7F00A}"/>
              </a:ext>
            </a:extLst>
          </p:cNvPr>
          <p:cNvSpPr txBox="1"/>
          <p:nvPr/>
        </p:nvSpPr>
        <p:spPr>
          <a:xfrm>
            <a:off x="16318844" y="970456"/>
            <a:ext cx="948076" cy="3596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079"/>
              </a:lnSpc>
              <a:spcBef>
                <a:spcPct val="0"/>
              </a:spcBef>
            </a:pPr>
            <a:r>
              <a:rPr lang="en-US" sz="2199" u="none" strike="noStrike" dirty="0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TripleK</a:t>
            </a:r>
          </a:p>
        </p:txBody>
      </p:sp>
      <p:pic>
        <p:nvPicPr>
          <p:cNvPr id="8" name="그림 7" descr="신발류, 스크린샷, 의류, 야외이(가) 표시된 사진&#10;&#10;자동 생성된 설명">
            <a:extLst>
              <a:ext uri="{FF2B5EF4-FFF2-40B4-BE49-F238E27FC236}">
                <a16:creationId xmlns:a16="http://schemas.microsoft.com/office/drawing/2014/main" id="{F0C41FD6-8C61-7CE2-87EE-8EFD1DB6AD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0" y="3186828"/>
            <a:ext cx="3562350" cy="48672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B96DCDA-C28C-37C7-D353-40E305435AAC}"/>
              </a:ext>
            </a:extLst>
          </p:cNvPr>
          <p:cNvSpPr txBox="1"/>
          <p:nvPr/>
        </p:nvSpPr>
        <p:spPr>
          <a:xfrm>
            <a:off x="9143998" y="3938559"/>
            <a:ext cx="6324602" cy="13311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>
                <a:latin typeface="210 밀레니얼 Light" panose="020B0600000101010101" charset="-127"/>
                <a:ea typeface="210 밀레니얼 Light" panose="020B0600000101010101" charset="-127"/>
              </a:rPr>
              <a:t>장점</a:t>
            </a:r>
            <a:endParaRPr lang="en-US" altLang="ko-KR" sz="2800" dirty="0">
              <a:latin typeface="210 밀레니얼 Light" panose="020B0600000101010101" charset="-127"/>
              <a:ea typeface="210 밀레니얼 Light" panose="020B0600000101010101" charset="-127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210 밀레니얼 Light" panose="020B0600000101010101" charset="-127"/>
                <a:ea typeface="210 밀레니얼 Light" panose="020B0600000101010101" charset="-127"/>
              </a:rPr>
              <a:t>장애물 탐지 및 네비게이션 기능 탑재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B6C595-2D8C-DB99-96D4-4676C700C40C}"/>
              </a:ext>
            </a:extLst>
          </p:cNvPr>
          <p:cNvSpPr txBox="1"/>
          <p:nvPr/>
        </p:nvSpPr>
        <p:spPr>
          <a:xfrm>
            <a:off x="9143998" y="5719876"/>
            <a:ext cx="6324602" cy="3054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210 밀레니얼 Light" panose="020B0600000101010101" charset="-127"/>
                <a:ea typeface="210 밀레니얼 Light" panose="020B0600000101010101" charset="-127"/>
              </a:rPr>
              <a:t>단점</a:t>
            </a:r>
            <a:endParaRPr lang="en-US" altLang="ko-KR" sz="2800" dirty="0">
              <a:latin typeface="210 밀레니얼 Light" panose="020B0600000101010101" charset="-127"/>
              <a:ea typeface="210 밀레니얼 Light" panose="020B0600000101010101" charset="-127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210 밀레니얼 Light" panose="020B0600000101010101" charset="-127"/>
                <a:ea typeface="210 밀레니얼 Light" panose="020B0600000101010101" charset="-127"/>
              </a:rPr>
              <a:t>스마트폰의 카메라를 이용하여 양손을 자유롭게 쓰기 힘듦</a:t>
            </a:r>
            <a:endParaRPr lang="en-US" altLang="ko-KR" sz="2800" dirty="0">
              <a:latin typeface="210 밀레니얼 Light" panose="020B0600000101010101" charset="-127"/>
              <a:ea typeface="210 밀레니얼 Light" panose="020B0600000101010101" charset="-127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210 밀레니얼 Light" panose="020B0600000101010101" charset="-127"/>
                <a:ea typeface="210 밀레니얼 Light" panose="020B0600000101010101" charset="-127"/>
              </a:rPr>
              <a:t>단순 진동으로만 위험 요소를 안내해 위치를 파악하기 힘듦</a:t>
            </a:r>
          </a:p>
        </p:txBody>
      </p:sp>
    </p:spTree>
    <p:extLst>
      <p:ext uri="{BB962C8B-B14F-4D97-AF65-F5344CB8AC3E}">
        <p14:creationId xmlns:p14="http://schemas.microsoft.com/office/powerpoint/2010/main" val="22597924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E6F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AE62E73-E789-5010-3D74-99863C9F84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B48D9333-5299-50EA-8C71-0E4DC7F74F7D}"/>
              </a:ext>
            </a:extLst>
          </p:cNvPr>
          <p:cNvGrpSpPr/>
          <p:nvPr/>
        </p:nvGrpSpPr>
        <p:grpSpPr>
          <a:xfrm>
            <a:off x="809825" y="674834"/>
            <a:ext cx="16668349" cy="8937333"/>
            <a:chOff x="0" y="0"/>
            <a:chExt cx="4390018" cy="2353865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34CA8D67-3259-4736-C60D-FB5571CF9FC7}"/>
                </a:ext>
              </a:extLst>
            </p:cNvPr>
            <p:cNvSpPr/>
            <p:nvPr/>
          </p:nvSpPr>
          <p:spPr>
            <a:xfrm>
              <a:off x="0" y="0"/>
              <a:ext cx="4390018" cy="2353865"/>
            </a:xfrm>
            <a:custGeom>
              <a:avLst/>
              <a:gdLst/>
              <a:ahLst/>
              <a:cxnLst/>
              <a:rect l="l" t="t" r="r" b="b"/>
              <a:pathLst>
                <a:path w="4390018" h="2353865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5F4EB8EA-955E-F621-4EE4-328ED86DAF7A}"/>
                </a:ext>
              </a:extLst>
            </p:cNvPr>
            <p:cNvSpPr txBox="1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>
            <a:extLst>
              <a:ext uri="{FF2B5EF4-FFF2-40B4-BE49-F238E27FC236}">
                <a16:creationId xmlns:a16="http://schemas.microsoft.com/office/drawing/2014/main" id="{D429FFD3-540B-18F5-1FB5-D84352270468}"/>
              </a:ext>
            </a:extLst>
          </p:cNvPr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w="19050" cap="flat">
            <a:solidFill>
              <a:srgbClr val="3087B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7CB77731-7A73-CF24-F45F-C17B963638DA}"/>
              </a:ext>
            </a:extLst>
          </p:cNvPr>
          <p:cNvSpPr txBox="1"/>
          <p:nvPr/>
        </p:nvSpPr>
        <p:spPr>
          <a:xfrm>
            <a:off x="6342576" y="2032666"/>
            <a:ext cx="5602845" cy="11541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ko-KR" altLang="en-US" sz="5800" dirty="0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마이 아이 프로</a:t>
            </a:r>
            <a:endParaRPr lang="en-US" sz="5800" dirty="0">
              <a:solidFill>
                <a:srgbClr val="1D2A3A"/>
              </a:solidFill>
              <a:latin typeface="210 밀레니얼"/>
              <a:ea typeface="210 밀레니얼"/>
              <a:cs typeface="210 밀레니얼"/>
              <a:sym typeface="210 밀레니얼"/>
            </a:endParaRPr>
          </a:p>
        </p:txBody>
      </p:sp>
      <p:sp>
        <p:nvSpPr>
          <p:cNvPr id="29" name="TextBox 29">
            <a:extLst>
              <a:ext uri="{FF2B5EF4-FFF2-40B4-BE49-F238E27FC236}">
                <a16:creationId xmlns:a16="http://schemas.microsoft.com/office/drawing/2014/main" id="{1F1E163E-EDB7-83B0-4641-F6927D9F9FA7}"/>
              </a:ext>
            </a:extLst>
          </p:cNvPr>
          <p:cNvSpPr txBox="1"/>
          <p:nvPr/>
        </p:nvSpPr>
        <p:spPr>
          <a:xfrm>
            <a:off x="7443971" y="3603909"/>
            <a:ext cx="3411127" cy="1935141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endParaRPr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A46174C-0522-6EB3-E289-385D19B92F0A}"/>
              </a:ext>
            </a:extLst>
          </p:cNvPr>
          <p:cNvSpPr txBox="1"/>
          <p:nvPr/>
        </p:nvSpPr>
        <p:spPr>
          <a:xfrm>
            <a:off x="990600" y="852295"/>
            <a:ext cx="5029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567F98"/>
                </a:solidFill>
                <a:latin typeface="210 밀레니얼" panose="020B0600000101010101" charset="-127"/>
                <a:ea typeface="210 밀레니얼" panose="020B0600000101010101" charset="-127"/>
              </a:rPr>
              <a:t>2. </a:t>
            </a:r>
            <a:r>
              <a:rPr lang="ko-KR" altLang="en-US" sz="4000" b="1" dirty="0">
                <a:solidFill>
                  <a:srgbClr val="567F98"/>
                </a:solidFill>
                <a:latin typeface="210 밀레니얼" panose="020B0600000101010101" charset="-127"/>
                <a:ea typeface="210 밀레니얼" panose="020B0600000101010101" charset="-127"/>
              </a:rPr>
              <a:t>관련 연구 및 사례</a:t>
            </a:r>
          </a:p>
        </p:txBody>
      </p:sp>
      <p:sp>
        <p:nvSpPr>
          <p:cNvPr id="6" name="TextBox 13">
            <a:extLst>
              <a:ext uri="{FF2B5EF4-FFF2-40B4-BE49-F238E27FC236}">
                <a16:creationId xmlns:a16="http://schemas.microsoft.com/office/drawing/2014/main" id="{ABEAFE04-F8A7-7A25-772C-53CE640CAFAB}"/>
              </a:ext>
            </a:extLst>
          </p:cNvPr>
          <p:cNvSpPr txBox="1"/>
          <p:nvPr/>
        </p:nvSpPr>
        <p:spPr>
          <a:xfrm>
            <a:off x="16318844" y="970456"/>
            <a:ext cx="948076" cy="3596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079"/>
              </a:lnSpc>
              <a:spcBef>
                <a:spcPct val="0"/>
              </a:spcBef>
            </a:pPr>
            <a:r>
              <a:rPr lang="en-US" sz="2199" u="none" strike="noStrike" dirty="0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TripleK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1FE90-1650-32C0-28CD-96299D56856B}"/>
              </a:ext>
            </a:extLst>
          </p:cNvPr>
          <p:cNvSpPr txBox="1"/>
          <p:nvPr/>
        </p:nvSpPr>
        <p:spPr>
          <a:xfrm>
            <a:off x="9143998" y="3966322"/>
            <a:ext cx="6324602" cy="1977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>
                <a:latin typeface="210 밀레니얼 Light" panose="020B0600000101010101" charset="-127"/>
                <a:ea typeface="210 밀레니얼 Light" panose="020B0600000101010101" charset="-127"/>
              </a:rPr>
              <a:t>장점</a:t>
            </a:r>
            <a:endParaRPr lang="en-US" altLang="ko-KR" sz="2800" dirty="0">
              <a:latin typeface="210 밀레니얼 Light" panose="020B0600000101010101" charset="-127"/>
              <a:ea typeface="210 밀레니얼 Light" panose="020B0600000101010101" charset="-127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210 밀레니얼 Light" panose="020B0600000101010101" charset="-127"/>
                <a:ea typeface="210 밀레니얼 Light" panose="020B0600000101010101" charset="-127"/>
              </a:rPr>
              <a:t>글자 읽기 기능 및 사물 인식 기능을 이용한 사람의 구분이 가능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F0D0E99-0650-67C2-E77C-0761AEDE23C9}"/>
              </a:ext>
            </a:extLst>
          </p:cNvPr>
          <p:cNvSpPr txBox="1"/>
          <p:nvPr/>
        </p:nvSpPr>
        <p:spPr>
          <a:xfrm>
            <a:off x="9143998" y="6349166"/>
            <a:ext cx="6324602" cy="1977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>
                <a:latin typeface="210 밀레니얼 Light" panose="020B0600000101010101" charset="-127"/>
                <a:ea typeface="210 밀레니얼 Light" panose="020B0600000101010101" charset="-127"/>
              </a:rPr>
              <a:t>단점</a:t>
            </a:r>
            <a:endParaRPr lang="en-US" altLang="ko-KR" sz="2800" dirty="0">
              <a:latin typeface="210 밀레니얼 Light" panose="020B0600000101010101" charset="-127"/>
              <a:ea typeface="210 밀레니얼 Light" panose="020B0600000101010101" charset="-127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 dirty="0" err="1">
                <a:latin typeface="210 밀레니얼 Light" panose="020B0600000101010101" charset="-127"/>
                <a:ea typeface="210 밀레니얼 Light" panose="020B0600000101010101" charset="-127"/>
              </a:rPr>
              <a:t>저시력자를</a:t>
            </a:r>
            <a:r>
              <a:rPr lang="ko-KR" altLang="en-US" sz="2800" dirty="0">
                <a:latin typeface="210 밀레니얼 Light" panose="020B0600000101010101" charset="-127"/>
                <a:ea typeface="210 밀레니얼 Light" panose="020B0600000101010101" charset="-127"/>
              </a:rPr>
              <a:t> 위한 물건으로 시각 장애인에게는 효력이 약함</a:t>
            </a:r>
            <a:endParaRPr lang="en-US" altLang="ko-KR" sz="2800" dirty="0">
              <a:latin typeface="210 밀레니얼 Light" panose="020B0600000101010101" charset="-127"/>
              <a:ea typeface="210 밀레니얼 Light" panose="020B0600000101010101" charset="-127"/>
            </a:endParaRPr>
          </a:p>
        </p:txBody>
      </p:sp>
      <p:pic>
        <p:nvPicPr>
          <p:cNvPr id="9" name="그림 8" descr="안경, 시력 관리, 유리이(가) 표시된 사진&#10;&#10;자동 생성된 설명">
            <a:extLst>
              <a:ext uri="{FF2B5EF4-FFF2-40B4-BE49-F238E27FC236}">
                <a16:creationId xmlns:a16="http://schemas.microsoft.com/office/drawing/2014/main" id="{466B5FDB-6C4D-8B2F-8D20-7C4422B730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0819" y="4250817"/>
            <a:ext cx="5359086" cy="3559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5419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E6F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A383E1F-D7D6-AF1D-3E17-395B19FF33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B096373D-1B47-5343-6F7E-AE85368B4A2F}"/>
              </a:ext>
            </a:extLst>
          </p:cNvPr>
          <p:cNvGrpSpPr/>
          <p:nvPr/>
        </p:nvGrpSpPr>
        <p:grpSpPr>
          <a:xfrm>
            <a:off x="809825" y="674834"/>
            <a:ext cx="16668349" cy="8937333"/>
            <a:chOff x="0" y="0"/>
            <a:chExt cx="4390018" cy="2353865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227127BE-4A29-4454-1971-0AF4D836CEF2}"/>
                </a:ext>
              </a:extLst>
            </p:cNvPr>
            <p:cNvSpPr/>
            <p:nvPr/>
          </p:nvSpPr>
          <p:spPr>
            <a:xfrm>
              <a:off x="0" y="0"/>
              <a:ext cx="4390018" cy="2353865"/>
            </a:xfrm>
            <a:custGeom>
              <a:avLst/>
              <a:gdLst/>
              <a:ahLst/>
              <a:cxnLst/>
              <a:rect l="l" t="t" r="r" b="b"/>
              <a:pathLst>
                <a:path w="4390018" h="2353865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B7721E6A-0976-E930-55D6-EF02876A3B0B}"/>
                </a:ext>
              </a:extLst>
            </p:cNvPr>
            <p:cNvSpPr txBox="1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>
            <a:extLst>
              <a:ext uri="{FF2B5EF4-FFF2-40B4-BE49-F238E27FC236}">
                <a16:creationId xmlns:a16="http://schemas.microsoft.com/office/drawing/2014/main" id="{D0D37153-04FF-42AA-ACCA-3F90BEC61F30}"/>
              </a:ext>
            </a:extLst>
          </p:cNvPr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w="19050" cap="flat">
            <a:solidFill>
              <a:srgbClr val="3087B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9" name="TextBox 29">
            <a:extLst>
              <a:ext uri="{FF2B5EF4-FFF2-40B4-BE49-F238E27FC236}">
                <a16:creationId xmlns:a16="http://schemas.microsoft.com/office/drawing/2014/main" id="{B3162D29-EBD2-9B7B-0EE5-4DC413EFF014}"/>
              </a:ext>
            </a:extLst>
          </p:cNvPr>
          <p:cNvSpPr txBox="1"/>
          <p:nvPr/>
        </p:nvSpPr>
        <p:spPr>
          <a:xfrm>
            <a:off x="7443971" y="3603909"/>
            <a:ext cx="3411127" cy="1935141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endParaRPr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3207913-8315-CD64-D209-30DC9354790C}"/>
              </a:ext>
            </a:extLst>
          </p:cNvPr>
          <p:cNvSpPr txBox="1"/>
          <p:nvPr/>
        </p:nvSpPr>
        <p:spPr>
          <a:xfrm>
            <a:off x="990600" y="852295"/>
            <a:ext cx="56028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567F98"/>
                </a:solidFill>
                <a:latin typeface="210 밀레니얼" panose="020B0600000101010101" charset="-127"/>
                <a:ea typeface="210 밀레니얼" panose="020B0600000101010101" charset="-127"/>
              </a:rPr>
              <a:t>3. </a:t>
            </a:r>
            <a:r>
              <a:rPr lang="ko-KR" altLang="en-US" sz="4000" b="1" dirty="0">
                <a:solidFill>
                  <a:srgbClr val="567F98"/>
                </a:solidFill>
                <a:latin typeface="210 밀레니얼" panose="020B0600000101010101" charset="-127"/>
                <a:ea typeface="210 밀레니얼" panose="020B0600000101010101" charset="-127"/>
              </a:rPr>
              <a:t>시스템 수행 시나리오</a:t>
            </a:r>
          </a:p>
        </p:txBody>
      </p:sp>
      <p:sp>
        <p:nvSpPr>
          <p:cNvPr id="6" name="TextBox 13">
            <a:extLst>
              <a:ext uri="{FF2B5EF4-FFF2-40B4-BE49-F238E27FC236}">
                <a16:creationId xmlns:a16="http://schemas.microsoft.com/office/drawing/2014/main" id="{F721CD8F-9DC7-1532-F16D-78B7A2125A93}"/>
              </a:ext>
            </a:extLst>
          </p:cNvPr>
          <p:cNvSpPr txBox="1"/>
          <p:nvPr/>
        </p:nvSpPr>
        <p:spPr>
          <a:xfrm>
            <a:off x="16318844" y="970456"/>
            <a:ext cx="948076" cy="3596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079"/>
              </a:lnSpc>
              <a:spcBef>
                <a:spcPct val="0"/>
              </a:spcBef>
            </a:pPr>
            <a:r>
              <a:rPr lang="en-US" sz="2199" u="none" strike="noStrike" dirty="0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TripleK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6ECDDFC4-4388-AF44-34A5-887412DD72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3010932"/>
            <a:ext cx="4876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 descr="블랙, 어둠이(가) 표시된 사진&#10;&#10;자동 생성된 설명">
            <a:extLst>
              <a:ext uri="{FF2B5EF4-FFF2-40B4-BE49-F238E27FC236}">
                <a16:creationId xmlns:a16="http://schemas.microsoft.com/office/drawing/2014/main" id="{D5E85260-215F-4C16-A9E4-82B8B7A655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2630" y="1349156"/>
            <a:ext cx="7505698" cy="7505698"/>
          </a:xfrm>
          <a:prstGeom prst="rect">
            <a:avLst/>
          </a:prstGeom>
        </p:spPr>
      </p:pic>
      <p:pic>
        <p:nvPicPr>
          <p:cNvPr id="15" name="그림 14" descr="그래픽, 폰트, 로고, 그래픽 디자인이(가) 표시된 사진&#10;&#10;자동 생성된 설명">
            <a:extLst>
              <a:ext uri="{FF2B5EF4-FFF2-40B4-BE49-F238E27FC236}">
                <a16:creationId xmlns:a16="http://schemas.microsoft.com/office/drawing/2014/main" id="{7C630400-9F56-1C63-00F5-99CFEB87B9F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65371" y="2433409"/>
            <a:ext cx="1876625" cy="1876625"/>
          </a:xfrm>
          <a:prstGeom prst="rect">
            <a:avLst/>
          </a:prstGeom>
        </p:spPr>
      </p:pic>
      <p:pic>
        <p:nvPicPr>
          <p:cNvPr id="17" name="그림 16" descr="블랙, 어둠이(가) 표시된 사진&#10;&#10;자동 생성된 설명">
            <a:extLst>
              <a:ext uri="{FF2B5EF4-FFF2-40B4-BE49-F238E27FC236}">
                <a16:creationId xmlns:a16="http://schemas.microsoft.com/office/drawing/2014/main" id="{37D8D2CC-50AD-6F4B-EDA1-CA93602D90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11451" y="3832376"/>
            <a:ext cx="4050644" cy="432339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4A4F474-8029-899C-A16F-029CFA9B7D09}"/>
              </a:ext>
            </a:extLst>
          </p:cNvPr>
          <p:cNvSpPr txBox="1"/>
          <p:nvPr/>
        </p:nvSpPr>
        <p:spPr>
          <a:xfrm>
            <a:off x="6111137" y="8710290"/>
            <a:ext cx="60657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210 밀레니얼 Light" panose="020B0600000101010101" charset="-127"/>
                <a:ea typeface="210 밀레니얼 Light" panose="020B0600000101010101" charset="-127"/>
              </a:rPr>
              <a:t>실시간으로 촬영된 영상을 서버에 전송</a:t>
            </a:r>
          </a:p>
        </p:txBody>
      </p:sp>
    </p:spTree>
    <p:extLst>
      <p:ext uri="{BB962C8B-B14F-4D97-AF65-F5344CB8AC3E}">
        <p14:creationId xmlns:p14="http://schemas.microsoft.com/office/powerpoint/2010/main" val="6680954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E6F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B616443-8270-B06B-9E91-5BE28EE7DF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CC099558-64A5-3023-EDA4-5D212126D846}"/>
              </a:ext>
            </a:extLst>
          </p:cNvPr>
          <p:cNvGrpSpPr/>
          <p:nvPr/>
        </p:nvGrpSpPr>
        <p:grpSpPr>
          <a:xfrm>
            <a:off x="809825" y="674834"/>
            <a:ext cx="16668349" cy="8937333"/>
            <a:chOff x="0" y="0"/>
            <a:chExt cx="4390018" cy="2353865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E63F4045-AF55-043A-B445-818CEA6D9E4D}"/>
                </a:ext>
              </a:extLst>
            </p:cNvPr>
            <p:cNvSpPr/>
            <p:nvPr/>
          </p:nvSpPr>
          <p:spPr>
            <a:xfrm>
              <a:off x="0" y="0"/>
              <a:ext cx="4390018" cy="2353865"/>
            </a:xfrm>
            <a:custGeom>
              <a:avLst/>
              <a:gdLst/>
              <a:ahLst/>
              <a:cxnLst/>
              <a:rect l="l" t="t" r="r" b="b"/>
              <a:pathLst>
                <a:path w="4390018" h="2353865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50BA3D8B-8C8F-0F06-C1A1-5DF8184D85C4}"/>
                </a:ext>
              </a:extLst>
            </p:cNvPr>
            <p:cNvSpPr txBox="1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>
            <a:extLst>
              <a:ext uri="{FF2B5EF4-FFF2-40B4-BE49-F238E27FC236}">
                <a16:creationId xmlns:a16="http://schemas.microsoft.com/office/drawing/2014/main" id="{5323F225-DD2D-E8E4-9A62-9E6526318F67}"/>
              </a:ext>
            </a:extLst>
          </p:cNvPr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w="19050" cap="flat">
            <a:solidFill>
              <a:srgbClr val="3087B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9" name="TextBox 29">
            <a:extLst>
              <a:ext uri="{FF2B5EF4-FFF2-40B4-BE49-F238E27FC236}">
                <a16:creationId xmlns:a16="http://schemas.microsoft.com/office/drawing/2014/main" id="{1C0F3FA9-380C-7B07-891F-24F42B0D0243}"/>
              </a:ext>
            </a:extLst>
          </p:cNvPr>
          <p:cNvSpPr txBox="1"/>
          <p:nvPr/>
        </p:nvSpPr>
        <p:spPr>
          <a:xfrm>
            <a:off x="7443971" y="3603909"/>
            <a:ext cx="3411127" cy="1935141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endParaRPr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4D24D7C-3DFC-AEFE-2747-98BF8753F37B}"/>
              </a:ext>
            </a:extLst>
          </p:cNvPr>
          <p:cNvSpPr txBox="1"/>
          <p:nvPr/>
        </p:nvSpPr>
        <p:spPr>
          <a:xfrm>
            <a:off x="990600" y="852295"/>
            <a:ext cx="56028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567F98"/>
                </a:solidFill>
                <a:latin typeface="210 밀레니얼" panose="020B0600000101010101" charset="-127"/>
                <a:ea typeface="210 밀레니얼" panose="020B0600000101010101" charset="-127"/>
              </a:rPr>
              <a:t>3. </a:t>
            </a:r>
            <a:r>
              <a:rPr lang="ko-KR" altLang="en-US" sz="4000" b="1" dirty="0">
                <a:solidFill>
                  <a:srgbClr val="567F98"/>
                </a:solidFill>
                <a:latin typeface="210 밀레니얼" panose="020B0600000101010101" charset="-127"/>
                <a:ea typeface="210 밀레니얼" panose="020B0600000101010101" charset="-127"/>
              </a:rPr>
              <a:t>시스템 수행 시나리오</a:t>
            </a:r>
          </a:p>
        </p:txBody>
      </p:sp>
      <p:sp>
        <p:nvSpPr>
          <p:cNvPr id="6" name="TextBox 13">
            <a:extLst>
              <a:ext uri="{FF2B5EF4-FFF2-40B4-BE49-F238E27FC236}">
                <a16:creationId xmlns:a16="http://schemas.microsoft.com/office/drawing/2014/main" id="{3C492E2B-3853-8D47-32E6-DC2D40C77CA7}"/>
              </a:ext>
            </a:extLst>
          </p:cNvPr>
          <p:cNvSpPr txBox="1"/>
          <p:nvPr/>
        </p:nvSpPr>
        <p:spPr>
          <a:xfrm>
            <a:off x="16318844" y="970456"/>
            <a:ext cx="948076" cy="3596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079"/>
              </a:lnSpc>
              <a:spcBef>
                <a:spcPct val="0"/>
              </a:spcBef>
            </a:pPr>
            <a:r>
              <a:rPr lang="en-US" sz="2199" u="none" strike="noStrike" dirty="0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TripleK</a:t>
            </a:r>
          </a:p>
        </p:txBody>
      </p:sp>
      <p:pic>
        <p:nvPicPr>
          <p:cNvPr id="8" name="그림 7" descr="그래픽, 폰트, 상징, 블랙이(가) 표시된 사진&#10;&#10;자동 생성된 설명">
            <a:extLst>
              <a:ext uri="{FF2B5EF4-FFF2-40B4-BE49-F238E27FC236}">
                <a16:creationId xmlns:a16="http://schemas.microsoft.com/office/drawing/2014/main" id="{CE7B9945-EA72-9603-133C-C813416530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4138" y="3561006"/>
            <a:ext cx="3250794" cy="3250794"/>
          </a:xfrm>
          <a:prstGeom prst="rect">
            <a:avLst/>
          </a:prstGeom>
        </p:spPr>
      </p:pic>
      <p:pic>
        <p:nvPicPr>
          <p:cNvPr id="10" name="그림 9" descr="블랙, 어둠이(가) 표시된 사진&#10;&#10;자동 생성된 설명">
            <a:extLst>
              <a:ext uri="{FF2B5EF4-FFF2-40B4-BE49-F238E27FC236}">
                <a16:creationId xmlns:a16="http://schemas.microsoft.com/office/drawing/2014/main" id="{30BC8DA3-CA78-0D9C-7D45-2C6E2E15B3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6938" y="4373418"/>
            <a:ext cx="1625970" cy="1625970"/>
          </a:xfrm>
          <a:prstGeom prst="rect">
            <a:avLst/>
          </a:prstGeom>
        </p:spPr>
      </p:pic>
      <p:pic>
        <p:nvPicPr>
          <p:cNvPr id="12" name="그림 11" descr="블랙, 어둠이(가) 표시된 사진&#10;&#10;자동 생성된 설명">
            <a:extLst>
              <a:ext uri="{FF2B5EF4-FFF2-40B4-BE49-F238E27FC236}">
                <a16:creationId xmlns:a16="http://schemas.microsoft.com/office/drawing/2014/main" id="{8595642F-DB84-21F9-FF29-A2B7E1B9650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1373" y="3224253"/>
            <a:ext cx="3924300" cy="3924300"/>
          </a:xfrm>
          <a:prstGeom prst="rect">
            <a:avLst/>
          </a:prstGeom>
        </p:spPr>
      </p:pic>
      <p:pic>
        <p:nvPicPr>
          <p:cNvPr id="16" name="그림 15" descr="블랙, 어둠이(가) 표시된 사진&#10;&#10;자동 생성된 설명">
            <a:extLst>
              <a:ext uri="{FF2B5EF4-FFF2-40B4-BE49-F238E27FC236}">
                <a16:creationId xmlns:a16="http://schemas.microsoft.com/office/drawing/2014/main" id="{B3EABBDC-5D00-D728-7B2F-375B6B0C58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96161" y="4576803"/>
            <a:ext cx="1219200" cy="1219200"/>
          </a:xfrm>
          <a:prstGeom prst="rect">
            <a:avLst/>
          </a:prstGeom>
        </p:spPr>
      </p:pic>
      <p:pic>
        <p:nvPicPr>
          <p:cNvPr id="17" name="그림 16" descr="블랙, 어둠이(가) 표시된 사진&#10;&#10;자동 생성된 설명">
            <a:extLst>
              <a:ext uri="{FF2B5EF4-FFF2-40B4-BE49-F238E27FC236}">
                <a16:creationId xmlns:a16="http://schemas.microsoft.com/office/drawing/2014/main" id="{39D4EB56-38AB-E7AB-AADC-C9EBE9150AF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3397" y="3224253"/>
            <a:ext cx="3924300" cy="39243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80B58B4-5B0D-0C70-DEA4-800CE1D67A88}"/>
              </a:ext>
            </a:extLst>
          </p:cNvPr>
          <p:cNvSpPr txBox="1"/>
          <p:nvPr/>
        </p:nvSpPr>
        <p:spPr>
          <a:xfrm>
            <a:off x="5727362" y="8686656"/>
            <a:ext cx="68332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210 밀레니얼 Light" panose="020B0600000101010101" charset="-127"/>
                <a:ea typeface="210 밀레니얼 Light" panose="020B0600000101010101" charset="-127"/>
              </a:rPr>
              <a:t>서버로 전달된 영상을 처리하여 데이터 추출</a:t>
            </a:r>
          </a:p>
        </p:txBody>
      </p:sp>
    </p:spTree>
    <p:extLst>
      <p:ext uri="{BB962C8B-B14F-4D97-AF65-F5344CB8AC3E}">
        <p14:creationId xmlns:p14="http://schemas.microsoft.com/office/powerpoint/2010/main" val="30518751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240</TotalTime>
  <Words>745</Words>
  <Application>Microsoft Office PowerPoint</Application>
  <PresentationFormat>사용자 지정</PresentationFormat>
  <Paragraphs>194</Paragraphs>
  <Slides>17</Slides>
  <Notes>14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7" baseType="lpstr">
      <vt:lpstr>210 밀레니얼 Light</vt:lpstr>
      <vt:lpstr>210 디딤고딕</vt:lpstr>
      <vt:lpstr>Arial</vt:lpstr>
      <vt:lpstr>Calibri</vt:lpstr>
      <vt:lpstr>210 밀레니얼</vt:lpstr>
      <vt:lpstr>210 디딤고딕 Light</vt:lpstr>
      <vt:lpstr>inherit</vt:lpstr>
      <vt:lpstr>gg sans</vt:lpstr>
      <vt:lpstr>맑은 고딕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파란색 흰색 심플한 비즈니스 마케팅 프로젝트 프레젠테이션</dc:title>
  <cp:lastModifiedBy>진우 김</cp:lastModifiedBy>
  <cp:revision>6</cp:revision>
  <dcterms:created xsi:type="dcterms:W3CDTF">2006-08-16T00:00:00Z</dcterms:created>
  <dcterms:modified xsi:type="dcterms:W3CDTF">2024-11-24T06:38:53Z</dcterms:modified>
  <dc:identifier>DAGW0uyxRI8</dc:identifier>
</cp:coreProperties>
</file>